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796088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6840" y="6356520"/>
            <a:ext cx="213372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898989"/>
                </a:solidFill>
                <a:latin typeface="Calibri"/>
              </a:rPr>
              <a:t>&lt;date/time&gt;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84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2720" y="6356520"/>
            <a:ext cx="213372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r">
              <a:lnSpc>
                <a:spcPct val="100000"/>
              </a:lnSpc>
            </a:pPr>
            <a:fld id="{56EBBAA1-A788-4D21-9491-8E3B75165845}" type="slidenum">
              <a:rPr lang="ru-RU" sz="1200" b="0" strike="noStrike" spc="-1">
                <a:solidFill>
                  <a:srgbClr val="898989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8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jpe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jpeg"/><Relationship Id="rId2" Type="http://schemas.openxmlformats.org/officeDocument/2006/relationships/image" Target="../media/image14.png"/><Relationship Id="rId16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jpe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30.jpe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5.png"/><Relationship Id="rId7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17.png"/><Relationship Id="rId10" Type="http://schemas.openxmlformats.org/officeDocument/2006/relationships/image" Target="../media/image38.png"/><Relationship Id="rId4" Type="http://schemas.openxmlformats.org/officeDocument/2006/relationships/image" Target="../media/image33.png"/><Relationship Id="rId9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5.png"/><Relationship Id="rId7" Type="http://schemas.openxmlformats.org/officeDocument/2006/relationships/image" Target="../media/image3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image" Target="../media/image42.png"/><Relationship Id="rId5" Type="http://schemas.openxmlformats.org/officeDocument/2006/relationships/image" Target="../media/image17.png"/><Relationship Id="rId10" Type="http://schemas.openxmlformats.org/officeDocument/2006/relationships/image" Target="../media/image41.png"/><Relationship Id="rId4" Type="http://schemas.openxmlformats.org/officeDocument/2006/relationships/image" Target="../media/image16.png"/><Relationship Id="rId9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50.png"/><Relationship Id="rId3" Type="http://schemas.openxmlformats.org/officeDocument/2006/relationships/image" Target="../media/image16.png"/><Relationship Id="rId7" Type="http://schemas.openxmlformats.org/officeDocument/2006/relationships/image" Target="../media/image46.png"/><Relationship Id="rId12" Type="http://schemas.openxmlformats.org/officeDocument/2006/relationships/image" Target="../media/image49.png"/><Relationship Id="rId2" Type="http://schemas.openxmlformats.org/officeDocument/2006/relationships/image" Target="../media/image43.png"/><Relationship Id="rId16" Type="http://schemas.openxmlformats.org/officeDocument/2006/relationships/image" Target="../media/image5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11" Type="http://schemas.openxmlformats.org/officeDocument/2006/relationships/image" Target="../media/image15.png"/><Relationship Id="rId5" Type="http://schemas.openxmlformats.org/officeDocument/2006/relationships/image" Target="../media/image44.png"/><Relationship Id="rId15" Type="http://schemas.openxmlformats.org/officeDocument/2006/relationships/image" Target="../media/image52.jpeg"/><Relationship Id="rId10" Type="http://schemas.openxmlformats.org/officeDocument/2006/relationships/image" Target="../media/image48.png"/><Relationship Id="rId4" Type="http://schemas.openxmlformats.org/officeDocument/2006/relationships/image" Target="../media/image17.png"/><Relationship Id="rId9" Type="http://schemas.openxmlformats.org/officeDocument/2006/relationships/image" Target="../media/image47.png"/><Relationship Id="rId14" Type="http://schemas.openxmlformats.org/officeDocument/2006/relationships/image" Target="../media/image5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16.png"/><Relationship Id="rId7" Type="http://schemas.openxmlformats.org/officeDocument/2006/relationships/image" Target="../media/image56.png"/><Relationship Id="rId12" Type="http://schemas.openxmlformats.org/officeDocument/2006/relationships/image" Target="../media/image4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11" Type="http://schemas.openxmlformats.org/officeDocument/2006/relationships/image" Target="../media/image15.png"/><Relationship Id="rId5" Type="http://schemas.openxmlformats.org/officeDocument/2006/relationships/image" Target="../media/image55.png"/><Relationship Id="rId10" Type="http://schemas.openxmlformats.org/officeDocument/2006/relationships/image" Target="../media/image59.png"/><Relationship Id="rId4" Type="http://schemas.openxmlformats.org/officeDocument/2006/relationships/image" Target="../media/image17.png"/><Relationship Id="rId9" Type="http://schemas.openxmlformats.org/officeDocument/2006/relationships/image" Target="../media/image5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66.jpeg"/><Relationship Id="rId3" Type="http://schemas.openxmlformats.org/officeDocument/2006/relationships/image" Target="../media/image16.png"/><Relationship Id="rId7" Type="http://schemas.openxmlformats.org/officeDocument/2006/relationships/image" Target="../media/image62.png"/><Relationship Id="rId12" Type="http://schemas.openxmlformats.org/officeDocument/2006/relationships/image" Target="../media/image65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image" Target="../media/image15.png"/><Relationship Id="rId5" Type="http://schemas.openxmlformats.org/officeDocument/2006/relationships/image" Target="../media/image61.png"/><Relationship Id="rId10" Type="http://schemas.openxmlformats.org/officeDocument/2006/relationships/image" Target="../media/image64.png"/><Relationship Id="rId4" Type="http://schemas.openxmlformats.org/officeDocument/2006/relationships/image" Target="../media/image17.png"/><Relationship Id="rId9" Type="http://schemas.openxmlformats.org/officeDocument/2006/relationships/image" Target="../media/image63.png"/><Relationship Id="rId14" Type="http://schemas.openxmlformats.org/officeDocument/2006/relationships/image" Target="../media/image6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3" Type="http://schemas.openxmlformats.org/officeDocument/2006/relationships/image" Target="../media/image60.png"/><Relationship Id="rId7" Type="http://schemas.openxmlformats.org/officeDocument/2006/relationships/image" Target="../media/image44.png"/><Relationship Id="rId12" Type="http://schemas.openxmlformats.org/officeDocument/2006/relationships/image" Target="../media/image73.png"/><Relationship Id="rId2" Type="http://schemas.openxmlformats.org/officeDocument/2006/relationships/image" Target="../media/image68.png"/><Relationship Id="rId16" Type="http://schemas.openxmlformats.org/officeDocument/2006/relationships/image" Target="../media/image7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72.png"/><Relationship Id="rId5" Type="http://schemas.openxmlformats.org/officeDocument/2006/relationships/image" Target="../media/image16.png"/><Relationship Id="rId15" Type="http://schemas.openxmlformats.org/officeDocument/2006/relationships/image" Target="../media/image76.png"/><Relationship Id="rId10" Type="http://schemas.openxmlformats.org/officeDocument/2006/relationships/image" Target="../media/image71.png"/><Relationship Id="rId4" Type="http://schemas.openxmlformats.org/officeDocument/2006/relationships/image" Target="../media/image15.png"/><Relationship Id="rId9" Type="http://schemas.openxmlformats.org/officeDocument/2006/relationships/image" Target="../media/image70.png"/><Relationship Id="rId14" Type="http://schemas.openxmlformats.org/officeDocument/2006/relationships/image" Target="../media/image7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0" y="6377040"/>
            <a:ext cx="9144000" cy="48096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42" name="Group 2"/>
          <p:cNvGrpSpPr/>
          <p:nvPr/>
        </p:nvGrpSpPr>
        <p:grpSpPr>
          <a:xfrm>
            <a:off x="8236080" y="-36360"/>
            <a:ext cx="963360" cy="1517400"/>
            <a:chOff x="8236080" y="-36360"/>
            <a:chExt cx="963360" cy="1517400"/>
          </a:xfrm>
        </p:grpSpPr>
        <p:pic>
          <p:nvPicPr>
            <p:cNvPr id="43" name="Прямоугольный треугольник 27"/>
            <p:cNvPicPr/>
            <p:nvPr/>
          </p:nvPicPr>
          <p:blipFill>
            <a:blip r:embed="rId2" cstate="print"/>
            <a:stretch/>
          </p:blipFill>
          <p:spPr>
            <a:xfrm>
              <a:off x="8236080" y="-36360"/>
              <a:ext cx="963360" cy="1517400"/>
            </a:xfrm>
            <a:prstGeom prst="rect">
              <a:avLst/>
            </a:prstGeom>
            <a:ln>
              <a:noFill/>
            </a:ln>
          </p:spPr>
        </p:pic>
        <p:sp>
          <p:nvSpPr>
            <p:cNvPr id="44" name="CustomShape 3"/>
            <p:cNvSpPr/>
            <p:nvPr/>
          </p:nvSpPr>
          <p:spPr>
            <a:xfrm rot="10800000">
              <a:off x="8650080" y="115920"/>
              <a:ext cx="423720" cy="46512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5" name="CustomShape 4"/>
          <p:cNvSpPr/>
          <p:nvPr/>
        </p:nvSpPr>
        <p:spPr>
          <a:xfrm>
            <a:off x="3689280" y="272880"/>
            <a:ext cx="4788000" cy="64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УПРАВЛЕНИЕ ОБРАЗОВАНИЯ АДМИНИСТРАЦИИ ЗАТО СЕВЕРСК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Line 5"/>
          <p:cNvSpPr/>
          <p:nvPr/>
        </p:nvSpPr>
        <p:spPr>
          <a:xfrm>
            <a:off x="487440" y="6367320"/>
            <a:ext cx="7250040" cy="1800"/>
          </a:xfrm>
          <a:prstGeom prst="line">
            <a:avLst/>
          </a:prstGeom>
          <a:ln w="47520">
            <a:solidFill>
              <a:srgbClr val="7F7F7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" name="CustomShape 6"/>
          <p:cNvSpPr/>
          <p:nvPr/>
        </p:nvSpPr>
        <p:spPr>
          <a:xfrm>
            <a:off x="7086600" y="6492960"/>
            <a:ext cx="2057400" cy="365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r">
              <a:lnSpc>
                <a:spcPct val="100000"/>
              </a:lnSpc>
            </a:pPr>
            <a:fld id="{64124D72-0A27-4521-B5E1-6BD7B5B8C736}" type="slidenum">
              <a:rPr lang="ru-RU" sz="1200" b="0" strike="noStrike" spc="-1">
                <a:solidFill>
                  <a:srgbClr val="003399"/>
                </a:solidFill>
                <a:latin typeface="Calibri"/>
              </a:rPr>
              <a:pPr algn="r">
                <a:lnSpc>
                  <a:spcPct val="100000"/>
                </a:lnSpc>
              </a:pPr>
              <a:t>1</a:t>
            </a:fld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8" name="Group 7"/>
          <p:cNvGrpSpPr/>
          <p:nvPr/>
        </p:nvGrpSpPr>
        <p:grpSpPr>
          <a:xfrm>
            <a:off x="8278920" y="171360"/>
            <a:ext cx="645840" cy="1127160"/>
            <a:chOff x="8278920" y="171360"/>
            <a:chExt cx="645840" cy="1127160"/>
          </a:xfrm>
        </p:grpSpPr>
        <p:pic>
          <p:nvPicPr>
            <p:cNvPr id="49" name="Прямоугольный треугольник 26"/>
            <p:cNvPicPr/>
            <p:nvPr/>
          </p:nvPicPr>
          <p:blipFill>
            <a:blip r:embed="rId3" cstate="print"/>
            <a:stretch/>
          </p:blipFill>
          <p:spPr>
            <a:xfrm>
              <a:off x="8278920" y="171360"/>
              <a:ext cx="645840" cy="1127160"/>
            </a:xfrm>
            <a:prstGeom prst="rect">
              <a:avLst/>
            </a:prstGeom>
            <a:ln>
              <a:noFill/>
            </a:ln>
          </p:spPr>
        </p:pic>
        <p:sp>
          <p:nvSpPr>
            <p:cNvPr id="50" name="CustomShape 8"/>
            <p:cNvSpPr/>
            <p:nvPr/>
          </p:nvSpPr>
          <p:spPr>
            <a:xfrm rot="10800000">
              <a:off x="8558280" y="289080"/>
              <a:ext cx="264960" cy="3348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1" name="CustomShape 9"/>
          <p:cNvSpPr/>
          <p:nvPr/>
        </p:nvSpPr>
        <p:spPr>
          <a:xfrm>
            <a:off x="0" y="1393920"/>
            <a:ext cx="9144000" cy="2822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2" name="Picture 3" descr="C:\Users\Таня\Desktop\день ДОО ТО 18.03.2019\Рисунок2.png"/>
          <p:cNvPicPr/>
          <p:nvPr/>
        </p:nvPicPr>
        <p:blipFill>
          <a:blip r:embed="rId4" cstate="print"/>
          <a:stretch/>
        </p:blipFill>
        <p:spPr>
          <a:xfrm>
            <a:off x="7740720" y="4508640"/>
            <a:ext cx="1292040" cy="1657080"/>
          </a:xfrm>
          <a:prstGeom prst="rect">
            <a:avLst/>
          </a:prstGeom>
          <a:ln>
            <a:noFill/>
          </a:ln>
        </p:spPr>
      </p:pic>
      <p:sp>
        <p:nvSpPr>
          <p:cNvPr id="53" name="CustomShape 10"/>
          <p:cNvSpPr/>
          <p:nvPr/>
        </p:nvSpPr>
        <p:spPr>
          <a:xfrm rot="5400000">
            <a:off x="-1894680" y="1894320"/>
            <a:ext cx="6858000" cy="3068640"/>
          </a:xfrm>
          <a:custGeom>
            <a:avLst/>
            <a:gdLst/>
            <a:ahLst/>
            <a:cxnLst/>
            <a:rect l="0" t="0" r="r" b="b"/>
            <a:pathLst>
              <a:path w="19052" h="8526">
                <a:moveTo>
                  <a:pt x="9525" y="0"/>
                </a:moveTo>
                <a:lnTo>
                  <a:pt x="19051" y="8525"/>
                </a:lnTo>
                <a:lnTo>
                  <a:pt x="0" y="8525"/>
                </a:lnTo>
                <a:lnTo>
                  <a:pt x="9525" y="0"/>
                </a:lnTo>
              </a:path>
            </a:pathLst>
          </a:custGeom>
          <a:solidFill>
            <a:srgbClr val="FFFFFF"/>
          </a:solidFill>
          <a:ln w="79200">
            <a:solidFill>
              <a:srgbClr val="7F7F7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" name="CustomShape 11"/>
          <p:cNvSpPr/>
          <p:nvPr/>
        </p:nvSpPr>
        <p:spPr>
          <a:xfrm>
            <a:off x="1908000" y="1484280"/>
            <a:ext cx="7236000" cy="2592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ru-RU" sz="2400" b="1" strike="noStrike" spc="-1">
                <a:solidFill>
                  <a:srgbClr val="FFFFFF"/>
                </a:solidFill>
                <a:latin typeface="Tahoma"/>
                <a:ea typeface="Tahoma"/>
              </a:rPr>
              <a:t>Реализация муниципального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70000"/>
              </a:lnSpc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70000"/>
              </a:lnSpc>
            </a:pPr>
            <a:r>
              <a:rPr lang="ru-RU" sz="2400" b="1" strike="noStrike" spc="-1">
                <a:solidFill>
                  <a:srgbClr val="FFFFFF"/>
                </a:solidFill>
                <a:latin typeface="Tahoma"/>
                <a:ea typeface="Tahoma"/>
              </a:rPr>
              <a:t>проекта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70000"/>
              </a:lnSpc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70000"/>
              </a:lnSpc>
            </a:pPr>
            <a:r>
              <a:rPr lang="ru-RU" sz="2400" b="1" strike="noStrike" spc="-1">
                <a:solidFill>
                  <a:srgbClr val="FFFFFF"/>
                </a:solidFill>
                <a:latin typeface="Tahoma"/>
                <a:ea typeface="Tahoma"/>
              </a:rPr>
              <a:t>«Успех каждого ребенка» - 2019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70000"/>
              </a:lnSpc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70000"/>
              </a:lnSpc>
            </a:pPr>
            <a:r>
              <a:rPr lang="ru-RU" sz="2400" b="1" strike="noStrike" spc="-1">
                <a:solidFill>
                  <a:srgbClr val="FFFFFF"/>
                </a:solidFill>
                <a:latin typeface="Tahoma"/>
                <a:ea typeface="Tahoma"/>
              </a:rPr>
              <a:t>Итоги внедрения ПФДО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70000"/>
              </a:lnSpc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70000"/>
              </a:lnSpc>
            </a:pPr>
            <a:r>
              <a:rPr lang="ru-RU" sz="2400" b="1" strike="noStrike" spc="-1">
                <a:solidFill>
                  <a:srgbClr val="FFFFFF"/>
                </a:solidFill>
                <a:latin typeface="Tahoma"/>
                <a:ea typeface="Tahoma"/>
              </a:rPr>
              <a:t>в 2019 году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CustomShape 12"/>
          <p:cNvSpPr/>
          <p:nvPr/>
        </p:nvSpPr>
        <p:spPr>
          <a:xfrm>
            <a:off x="7380360" y="6381720"/>
            <a:ext cx="1763640" cy="36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ФЕВРАЛЬ 2020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Line 13"/>
          <p:cNvSpPr/>
          <p:nvPr/>
        </p:nvSpPr>
        <p:spPr>
          <a:xfrm>
            <a:off x="2306520" y="246240"/>
            <a:ext cx="6054840" cy="1440"/>
          </a:xfrm>
          <a:prstGeom prst="line">
            <a:avLst/>
          </a:prstGeom>
          <a:ln w="47520">
            <a:solidFill>
              <a:srgbClr val="4A7EBB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7" name="Picture 2" descr="http://cdn.onlinewebfonts.com/svg/img_558530.png"/>
          <p:cNvPicPr/>
          <p:nvPr/>
        </p:nvPicPr>
        <p:blipFill>
          <a:blip r:embed="rId5" cstate="print">
            <a:lum bright="54000"/>
          </a:blip>
          <a:stretch/>
        </p:blipFill>
        <p:spPr>
          <a:xfrm>
            <a:off x="65160" y="4687920"/>
            <a:ext cx="969840" cy="1292040"/>
          </a:xfrm>
          <a:prstGeom prst="rect">
            <a:avLst/>
          </a:prstGeom>
          <a:ln>
            <a:noFill/>
          </a:ln>
        </p:spPr>
      </p:pic>
      <p:pic>
        <p:nvPicPr>
          <p:cNvPr id="58" name="Picture 8" descr="http://cdn.onlinewebfonts.com/svg/img_419019.png"/>
          <p:cNvPicPr/>
          <p:nvPr/>
        </p:nvPicPr>
        <p:blipFill>
          <a:blip r:embed="rId6" cstate="print">
            <a:lum bright="54000"/>
          </a:blip>
          <a:stretch/>
        </p:blipFill>
        <p:spPr>
          <a:xfrm>
            <a:off x="1631880" y="2757600"/>
            <a:ext cx="1055880" cy="1407960"/>
          </a:xfrm>
          <a:prstGeom prst="rect">
            <a:avLst/>
          </a:prstGeom>
          <a:ln>
            <a:noFill/>
          </a:ln>
        </p:spPr>
      </p:pic>
      <p:pic>
        <p:nvPicPr>
          <p:cNvPr id="59" name="Picture 16" descr="https://im0-tub-ru.yandex.net/i?id=0ccd6f9c26f5514d13cb7b34c34ff34b-l&amp;n=13"/>
          <p:cNvPicPr/>
          <p:nvPr/>
        </p:nvPicPr>
        <p:blipFill>
          <a:blip r:embed="rId7" cstate="print">
            <a:lum bright="46000"/>
          </a:blip>
          <a:srcRect l="13960" t="16190" r="15184" b="14858"/>
          <a:stretch/>
        </p:blipFill>
        <p:spPr>
          <a:xfrm>
            <a:off x="762120" y="3686040"/>
            <a:ext cx="1098360" cy="1427400"/>
          </a:xfrm>
          <a:prstGeom prst="rect">
            <a:avLst/>
          </a:prstGeom>
          <a:ln>
            <a:noFill/>
          </a:ln>
        </p:spPr>
      </p:pic>
      <p:pic>
        <p:nvPicPr>
          <p:cNvPr id="60" name="Picture 18" descr="https://gofossilfree.org/usa/wp-content/uploads/sites/6/2017/11/noun_1232805.png"/>
          <p:cNvPicPr/>
          <p:nvPr/>
        </p:nvPicPr>
        <p:blipFill>
          <a:blip r:embed="rId8" cstate="print">
            <a:lum bright="54000"/>
          </a:blip>
          <a:stretch/>
        </p:blipFill>
        <p:spPr>
          <a:xfrm>
            <a:off x="55440" y="2816280"/>
            <a:ext cx="1000080" cy="1334880"/>
          </a:xfrm>
          <a:prstGeom prst="rect">
            <a:avLst/>
          </a:prstGeom>
          <a:ln>
            <a:noFill/>
          </a:ln>
        </p:spPr>
      </p:pic>
      <p:pic>
        <p:nvPicPr>
          <p:cNvPr id="61" name="Picture 20" descr="http://cdn.onlinewebfonts.com/svg/img_520028.png"/>
          <p:cNvPicPr/>
          <p:nvPr/>
        </p:nvPicPr>
        <p:blipFill>
          <a:blip r:embed="rId9" cstate="print"/>
          <a:stretch/>
        </p:blipFill>
        <p:spPr>
          <a:xfrm>
            <a:off x="58680" y="900000"/>
            <a:ext cx="1008000" cy="1347840"/>
          </a:xfrm>
          <a:prstGeom prst="rect">
            <a:avLst/>
          </a:prstGeom>
          <a:ln>
            <a:noFill/>
          </a:ln>
        </p:spPr>
      </p:pic>
      <p:pic>
        <p:nvPicPr>
          <p:cNvPr id="62" name="Picture 22" descr="https://im0-tub-ru.yandex.net/i?id=bf2684ca9f838484d68e4e1a0d38c809&amp;n=13&amp;exp=1"/>
          <p:cNvPicPr/>
          <p:nvPr/>
        </p:nvPicPr>
        <p:blipFill>
          <a:blip r:embed="rId10" cstate="print">
            <a:lum bright="58000"/>
          </a:blip>
          <a:stretch/>
        </p:blipFill>
        <p:spPr>
          <a:xfrm>
            <a:off x="792000" y="1814400"/>
            <a:ext cx="1087560" cy="1451160"/>
          </a:xfrm>
          <a:prstGeom prst="rect">
            <a:avLst/>
          </a:prstGeom>
          <a:ln>
            <a:noFill/>
          </a:ln>
        </p:spPr>
      </p:pic>
      <p:grpSp>
        <p:nvGrpSpPr>
          <p:cNvPr id="63" name="Group 14"/>
          <p:cNvGrpSpPr/>
          <p:nvPr/>
        </p:nvGrpSpPr>
        <p:grpSpPr>
          <a:xfrm>
            <a:off x="-60480" y="5645160"/>
            <a:ext cx="955800" cy="1298520"/>
            <a:chOff x="-60480" y="5645160"/>
            <a:chExt cx="955800" cy="1298520"/>
          </a:xfrm>
        </p:grpSpPr>
        <p:pic>
          <p:nvPicPr>
            <p:cNvPr id="64" name="Прямоугольный треугольник 37"/>
            <p:cNvPicPr/>
            <p:nvPr/>
          </p:nvPicPr>
          <p:blipFill>
            <a:blip r:embed="rId11" cstate="print"/>
            <a:stretch/>
          </p:blipFill>
          <p:spPr>
            <a:xfrm>
              <a:off x="-60480" y="5645160"/>
              <a:ext cx="955800" cy="1298520"/>
            </a:xfrm>
            <a:prstGeom prst="rect">
              <a:avLst/>
            </a:prstGeom>
            <a:ln>
              <a:noFill/>
            </a:ln>
          </p:spPr>
        </p:pic>
        <p:sp>
          <p:nvSpPr>
            <p:cNvPr id="65" name="CustomShape 15"/>
            <p:cNvSpPr/>
            <p:nvPr/>
          </p:nvSpPr>
          <p:spPr>
            <a:xfrm>
              <a:off x="69840" y="6369120"/>
              <a:ext cx="420840" cy="3906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6" name="CustomShape 16"/>
          <p:cNvSpPr/>
          <p:nvPr/>
        </p:nvSpPr>
        <p:spPr>
          <a:xfrm>
            <a:off x="824040" y="1849320"/>
            <a:ext cx="1027080" cy="1378080"/>
          </a:xfrm>
          <a:prstGeom prst="ellipse">
            <a:avLst/>
          </a:prstGeom>
          <a:noFill/>
          <a:ln w="57240">
            <a:solidFill>
              <a:srgbClr val="7F7F7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7" name="Рисунок 22" descr="C:\Users\DDA9~1\AppData\Local\Temp\гиревой спорт.jpeg"/>
          <p:cNvPicPr/>
          <p:nvPr/>
        </p:nvPicPr>
        <p:blipFill>
          <a:blip r:embed="rId12" cstate="print"/>
          <a:stretch/>
        </p:blipFill>
        <p:spPr>
          <a:xfrm>
            <a:off x="2124000" y="4581360"/>
            <a:ext cx="1224000" cy="1656000"/>
          </a:xfrm>
          <a:prstGeom prst="rect">
            <a:avLst/>
          </a:prstGeom>
          <a:ln>
            <a:noFill/>
          </a:ln>
        </p:spPr>
      </p:pic>
      <p:pic>
        <p:nvPicPr>
          <p:cNvPr id="68" name="Picture 30" descr="D:\Отдел развития УО\Технопарк\Отчет 2019\198\198_Прокачай свои skills_2.jpg"/>
          <p:cNvPicPr/>
          <p:nvPr/>
        </p:nvPicPr>
        <p:blipFill>
          <a:blip r:embed="rId13" cstate="print"/>
          <a:stretch/>
        </p:blipFill>
        <p:spPr>
          <a:xfrm>
            <a:off x="3419640" y="4581360"/>
            <a:ext cx="2868480" cy="1614600"/>
          </a:xfrm>
          <a:prstGeom prst="rect">
            <a:avLst/>
          </a:prstGeom>
          <a:ln>
            <a:noFill/>
          </a:ln>
        </p:spPr>
      </p:pic>
      <p:pic>
        <p:nvPicPr>
          <p:cNvPr id="69" name="Picture 31" descr="D:\Отдел развития УО\Технопарк\Отчет 2019\198\флорариум.jpg"/>
          <p:cNvPicPr/>
          <p:nvPr/>
        </p:nvPicPr>
        <p:blipFill>
          <a:blip r:embed="rId14" cstate="print"/>
          <a:stretch/>
        </p:blipFill>
        <p:spPr>
          <a:xfrm>
            <a:off x="6372360" y="4581360"/>
            <a:ext cx="1334880" cy="1624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CustomShape 1"/>
          <p:cNvSpPr/>
          <p:nvPr/>
        </p:nvSpPr>
        <p:spPr>
          <a:xfrm>
            <a:off x="6553080" y="6356520"/>
            <a:ext cx="2133720" cy="365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r">
              <a:lnSpc>
                <a:spcPct val="100000"/>
              </a:lnSpc>
            </a:pPr>
            <a:fld id="{E734A3F3-A8F2-49D7-B6F3-A4E89D2BEB72}" type="slidenum">
              <a:rPr lang="ru-RU" sz="1200" b="0" strike="noStrike" spc="-1">
                <a:solidFill>
                  <a:srgbClr val="898989"/>
                </a:solidFill>
                <a:latin typeface="Calibri"/>
              </a:rPr>
              <a:pPr algn="r">
                <a:lnSpc>
                  <a:spcPct val="100000"/>
                </a:lnSpc>
              </a:pPr>
              <a:t>10</a:t>
            </a:fld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47" name="Group 2"/>
          <p:cNvGrpSpPr/>
          <p:nvPr/>
        </p:nvGrpSpPr>
        <p:grpSpPr>
          <a:xfrm>
            <a:off x="-60480" y="152280"/>
            <a:ext cx="640080" cy="1054080"/>
            <a:chOff x="-60480" y="152280"/>
            <a:chExt cx="640080" cy="1054080"/>
          </a:xfrm>
        </p:grpSpPr>
        <p:pic>
          <p:nvPicPr>
            <p:cNvPr id="348" name="Прямоугольный треугольник 4"/>
            <p:cNvPicPr/>
            <p:nvPr/>
          </p:nvPicPr>
          <p:blipFill>
            <a:blip r:embed="rId2" cstate="print"/>
            <a:stretch/>
          </p:blipFill>
          <p:spPr>
            <a:xfrm>
              <a:off x="-60480" y="152280"/>
              <a:ext cx="640080" cy="1054080"/>
            </a:xfrm>
            <a:prstGeom prst="rect">
              <a:avLst/>
            </a:prstGeom>
            <a:ln>
              <a:noFill/>
            </a:ln>
          </p:spPr>
        </p:pic>
        <p:sp>
          <p:nvSpPr>
            <p:cNvPr id="349" name="CustomShape 3"/>
            <p:cNvSpPr/>
            <p:nvPr/>
          </p:nvSpPr>
          <p:spPr>
            <a:xfrm rot="10800000">
              <a:off x="44280" y="266760"/>
              <a:ext cx="262080" cy="3096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50" name="Line 4"/>
          <p:cNvSpPr/>
          <p:nvPr/>
        </p:nvSpPr>
        <p:spPr>
          <a:xfrm flipV="1">
            <a:off x="380880" y="188640"/>
            <a:ext cx="6127920" cy="3240"/>
          </a:xfrm>
          <a:prstGeom prst="line">
            <a:avLst/>
          </a:prstGeom>
          <a:ln w="15840">
            <a:solidFill>
              <a:srgbClr val="7F7F7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351" name="Group 5"/>
          <p:cNvGrpSpPr/>
          <p:nvPr/>
        </p:nvGrpSpPr>
        <p:grpSpPr>
          <a:xfrm>
            <a:off x="8613720" y="-36360"/>
            <a:ext cx="585720" cy="1029960"/>
            <a:chOff x="8613720" y="-36360"/>
            <a:chExt cx="585720" cy="1029960"/>
          </a:xfrm>
        </p:grpSpPr>
        <p:pic>
          <p:nvPicPr>
            <p:cNvPr id="352" name="Прямоугольный треугольник 7"/>
            <p:cNvPicPr/>
            <p:nvPr/>
          </p:nvPicPr>
          <p:blipFill>
            <a:blip r:embed="rId3" cstate="print"/>
            <a:stretch/>
          </p:blipFill>
          <p:spPr>
            <a:xfrm>
              <a:off x="8613720" y="-36360"/>
              <a:ext cx="585720" cy="1029960"/>
            </a:xfrm>
            <a:prstGeom prst="rect">
              <a:avLst/>
            </a:prstGeom>
            <a:ln>
              <a:noFill/>
            </a:ln>
          </p:spPr>
        </p:pic>
        <p:sp>
          <p:nvSpPr>
            <p:cNvPr id="353" name="CustomShape 6"/>
            <p:cNvSpPr/>
            <p:nvPr/>
          </p:nvSpPr>
          <p:spPr>
            <a:xfrm>
              <a:off x="8871120" y="530280"/>
              <a:ext cx="233280" cy="30312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54" name="Line 7"/>
          <p:cNvSpPr/>
          <p:nvPr/>
        </p:nvSpPr>
        <p:spPr>
          <a:xfrm>
            <a:off x="2987640" y="907920"/>
            <a:ext cx="5746680" cy="5040"/>
          </a:xfrm>
          <a:prstGeom prst="line">
            <a:avLst/>
          </a:prstGeom>
          <a:ln w="15840">
            <a:solidFill>
              <a:srgbClr val="0070C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5" name="CustomShape 8"/>
          <p:cNvSpPr/>
          <p:nvPr/>
        </p:nvSpPr>
        <p:spPr>
          <a:xfrm>
            <a:off x="1692360" y="217440"/>
            <a:ext cx="7313400" cy="403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>
              <a:lnSpc>
                <a:spcPct val="70000"/>
              </a:lnSpc>
            </a:pPr>
            <a:r>
              <a:rPr lang="ru-RU" sz="2800" b="1" strike="noStrike" spc="-1">
                <a:solidFill>
                  <a:srgbClr val="003399"/>
                </a:solidFill>
                <a:latin typeface="Tahoma"/>
                <a:ea typeface="Tahoma"/>
              </a:rPr>
              <a:t>МП «УСПЕХ КАЖДОГО РЕБЕНКА»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6" name="CustomShape 9"/>
          <p:cNvSpPr/>
          <p:nvPr/>
        </p:nvSpPr>
        <p:spPr>
          <a:xfrm>
            <a:off x="1258920" y="1773360"/>
            <a:ext cx="7885080" cy="439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7" name="CustomShape 10"/>
          <p:cNvSpPr/>
          <p:nvPr/>
        </p:nvSpPr>
        <p:spPr>
          <a:xfrm>
            <a:off x="4932360" y="620640"/>
            <a:ext cx="3706920" cy="287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r">
              <a:lnSpc>
                <a:spcPct val="90000"/>
              </a:lnSpc>
            </a:pPr>
            <a:r>
              <a:rPr lang="ru-RU" sz="1800" b="1" strike="noStrike" spc="-1">
                <a:solidFill>
                  <a:srgbClr val="92D050"/>
                </a:solidFill>
                <a:latin typeface="Tahoma"/>
                <a:ea typeface="Tahoma"/>
              </a:rPr>
              <a:t>КЛЮЧЕВЫЕ ЗАДАЧИ 2020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8" name="CustomShape 11"/>
          <p:cNvSpPr/>
          <p:nvPr/>
        </p:nvSpPr>
        <p:spPr>
          <a:xfrm>
            <a:off x="1476360" y="3899160"/>
            <a:ext cx="7199280" cy="91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9" name="CustomShape 12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360" name="Table 13"/>
          <p:cNvGraphicFramePr/>
          <p:nvPr/>
        </p:nvGraphicFramePr>
        <p:xfrm>
          <a:off x="108000" y="907920"/>
          <a:ext cx="8929800" cy="6222141"/>
        </p:xfrm>
        <a:graphic>
          <a:graphicData uri="http://schemas.openxmlformats.org/drawingml/2006/table">
            <a:tbl>
              <a:tblPr/>
              <a:tblGrid>
                <a:gridCol w="3024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68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904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524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4116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4008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6988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6808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3684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3820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13716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Наименование показателя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320" marR="43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Тип показателя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320" marR="43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7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Базовое значение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320" marR="43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7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Период, год</a:t>
                      </a:r>
                      <a:endParaRPr lang="en-US" sz="7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320" marR="43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3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Значение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320" marR="43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Дата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320" marR="43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2019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320" marR="43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2020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320" marR="43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2021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320" marR="43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2022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320" marR="43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2023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320" marR="43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2024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320" marR="43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96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Доля детей в возрасте от 5 до 18 лет, проживающих на территории ЗАТО Северск, охваченных дополнительным образованием, %</a:t>
                      </a: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 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320" marR="43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основной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320" marR="43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71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320" marR="43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01.01.2018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320" marR="43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73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320" marR="43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75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320" marR="43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76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320" marR="43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77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320" marR="43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78,5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320" marR="43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80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320" marR="43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73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Увеличение числа программ дополнительного образования в СОШ, ДОУ, МБУ ДО «Центр «Поиск» 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320" marR="43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Шт.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320" marR="43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430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320" marR="43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01.01.2019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320" marR="43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515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320" marR="43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525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320" marR="43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530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320" marR="43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535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320" marR="43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540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320" marR="43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550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320" marR="43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96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Увеличение числа обучающихся по программам программ дополнительного образования в СОШ, ДОУ, МБУ ДО Центр «Поиск»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320" marR="43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Чел.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320" marR="43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9111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320" marR="43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01.01.2019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320" marR="43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12468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320" marR="43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12768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320" marR="43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12950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320" marR="43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13500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320" marR="43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13750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320" marR="43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14000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320" marR="43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2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Количество детей с 5 до 18 лет (Томскстат)</a:t>
                      </a: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 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320" marR="43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Чел.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320" marR="43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14448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320" marR="43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01.01.2019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320" marR="43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14855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320" marR="43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15100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320" marR="43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15490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320" marR="43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15800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320" marR="43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15830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320" marR="43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15790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320" marR="43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123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Доля детей в возрасте от 5 до 18 лет, охваченных дополнительными общеразвивающими программами технической и естественнонаучной направленности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320" marR="43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0" i="1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основной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320" marR="43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6,4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320" marR="43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01.01.2018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320" marR="43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8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320" marR="43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10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320" marR="43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12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320" marR="43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18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320" marR="43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23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320" marR="43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25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320" marR="43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73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Доля детей по программам ЕНО и ТН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(по Статистике 1-ДОП без применения понижающего коэффициента)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320" marR="43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%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320" marR="43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9,8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320" marR="43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01.01.2019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320" marR="43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19,7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320" marR="43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10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320" marR="43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12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320" marR="43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18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320" marR="43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23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320" marR="43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25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320" marR="43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8953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Увеличение числа программ дополнительного образования технической направленности в Самусьском лицее в рамках деятельности ЦГЦП «Точка роста» 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320" marR="43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Шт.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320" marR="43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0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320" marR="43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01.01.2019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320" marR="43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14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320" marR="43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15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320" marR="43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16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320" marR="43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17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320" marR="43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18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320" marR="43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19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320" marR="43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CustomShape 1"/>
          <p:cNvSpPr/>
          <p:nvPr/>
        </p:nvSpPr>
        <p:spPr>
          <a:xfrm>
            <a:off x="6553080" y="6356520"/>
            <a:ext cx="2133720" cy="365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r">
              <a:lnSpc>
                <a:spcPct val="100000"/>
              </a:lnSpc>
            </a:pPr>
            <a:fld id="{CDB434F0-F9B4-4043-A164-82CEF0366503}" type="slidenum">
              <a:rPr lang="ru-RU" sz="1200" b="0" strike="noStrike" spc="-1">
                <a:solidFill>
                  <a:srgbClr val="898989"/>
                </a:solidFill>
                <a:latin typeface="Calibri"/>
              </a:rPr>
              <a:pPr algn="r">
                <a:lnSpc>
                  <a:spcPct val="100000"/>
                </a:lnSpc>
              </a:pPr>
              <a:t>11</a:t>
            </a:fld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62" name="Group 2"/>
          <p:cNvGrpSpPr/>
          <p:nvPr/>
        </p:nvGrpSpPr>
        <p:grpSpPr>
          <a:xfrm>
            <a:off x="-60480" y="79200"/>
            <a:ext cx="640080" cy="1054440"/>
            <a:chOff x="-60480" y="79200"/>
            <a:chExt cx="640080" cy="1054440"/>
          </a:xfrm>
        </p:grpSpPr>
        <p:pic>
          <p:nvPicPr>
            <p:cNvPr id="363" name="Прямоугольный треугольник 4"/>
            <p:cNvPicPr/>
            <p:nvPr/>
          </p:nvPicPr>
          <p:blipFill>
            <a:blip r:embed="rId2" cstate="print"/>
            <a:stretch/>
          </p:blipFill>
          <p:spPr>
            <a:xfrm>
              <a:off x="-60480" y="79200"/>
              <a:ext cx="640080" cy="1054440"/>
            </a:xfrm>
            <a:prstGeom prst="rect">
              <a:avLst/>
            </a:prstGeom>
            <a:ln>
              <a:noFill/>
            </a:ln>
          </p:spPr>
        </p:pic>
        <p:sp>
          <p:nvSpPr>
            <p:cNvPr id="364" name="CustomShape 3"/>
            <p:cNvSpPr/>
            <p:nvPr/>
          </p:nvSpPr>
          <p:spPr>
            <a:xfrm rot="10800000">
              <a:off x="44280" y="193680"/>
              <a:ext cx="262080" cy="3110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65" name="Line 4"/>
          <p:cNvSpPr/>
          <p:nvPr/>
        </p:nvSpPr>
        <p:spPr>
          <a:xfrm flipV="1">
            <a:off x="395280" y="115560"/>
            <a:ext cx="6127920" cy="3240"/>
          </a:xfrm>
          <a:prstGeom prst="line">
            <a:avLst/>
          </a:prstGeom>
          <a:ln w="15840">
            <a:solidFill>
              <a:srgbClr val="7F7F7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366" name="Group 5"/>
          <p:cNvGrpSpPr/>
          <p:nvPr/>
        </p:nvGrpSpPr>
        <p:grpSpPr>
          <a:xfrm>
            <a:off x="8613720" y="-36360"/>
            <a:ext cx="585720" cy="1029960"/>
            <a:chOff x="8613720" y="-36360"/>
            <a:chExt cx="585720" cy="1029960"/>
          </a:xfrm>
        </p:grpSpPr>
        <p:pic>
          <p:nvPicPr>
            <p:cNvPr id="367" name="Прямоугольный треугольник 7"/>
            <p:cNvPicPr/>
            <p:nvPr/>
          </p:nvPicPr>
          <p:blipFill>
            <a:blip r:embed="rId3" cstate="print"/>
            <a:stretch/>
          </p:blipFill>
          <p:spPr>
            <a:xfrm>
              <a:off x="8613720" y="-36360"/>
              <a:ext cx="585720" cy="1029960"/>
            </a:xfrm>
            <a:prstGeom prst="rect">
              <a:avLst/>
            </a:prstGeom>
            <a:ln>
              <a:noFill/>
            </a:ln>
          </p:spPr>
        </p:pic>
        <p:sp>
          <p:nvSpPr>
            <p:cNvPr id="368" name="CustomShape 6"/>
            <p:cNvSpPr/>
            <p:nvPr/>
          </p:nvSpPr>
          <p:spPr>
            <a:xfrm>
              <a:off x="8871120" y="530280"/>
              <a:ext cx="233280" cy="30312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69" name="Line 7"/>
          <p:cNvSpPr/>
          <p:nvPr/>
        </p:nvSpPr>
        <p:spPr>
          <a:xfrm>
            <a:off x="2987640" y="907920"/>
            <a:ext cx="5746680" cy="5040"/>
          </a:xfrm>
          <a:prstGeom prst="line">
            <a:avLst/>
          </a:prstGeom>
          <a:ln w="15840">
            <a:solidFill>
              <a:srgbClr val="0070C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0" name="CustomShape 8"/>
          <p:cNvSpPr/>
          <p:nvPr/>
        </p:nvSpPr>
        <p:spPr>
          <a:xfrm>
            <a:off x="1692360" y="217440"/>
            <a:ext cx="7313400" cy="403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>
              <a:lnSpc>
                <a:spcPct val="70000"/>
              </a:lnSpc>
            </a:pPr>
            <a:r>
              <a:rPr lang="ru-RU" sz="2800" b="1" strike="noStrike" spc="-1">
                <a:solidFill>
                  <a:srgbClr val="003399"/>
                </a:solidFill>
                <a:latin typeface="Tahoma"/>
                <a:ea typeface="Tahoma"/>
              </a:rPr>
              <a:t>МП «УСПЕХ КАЖДОГО РЕБЕНКА»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1" name="CustomShape 9"/>
          <p:cNvSpPr/>
          <p:nvPr/>
        </p:nvSpPr>
        <p:spPr>
          <a:xfrm>
            <a:off x="1258920" y="1773360"/>
            <a:ext cx="7885080" cy="439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2" name="CustomShape 10"/>
          <p:cNvSpPr/>
          <p:nvPr/>
        </p:nvSpPr>
        <p:spPr>
          <a:xfrm>
            <a:off x="4932360" y="620640"/>
            <a:ext cx="3706920" cy="287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r">
              <a:lnSpc>
                <a:spcPct val="90000"/>
              </a:lnSpc>
            </a:pPr>
            <a:r>
              <a:rPr lang="ru-RU" sz="1800" b="1" strike="noStrike" spc="-1">
                <a:solidFill>
                  <a:srgbClr val="92D050"/>
                </a:solidFill>
                <a:latin typeface="Tahoma"/>
                <a:ea typeface="Tahoma"/>
              </a:rPr>
              <a:t>КЛЮЧЕВЫЕ ЗАДАЧИ 2020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3" name="CustomShape 11"/>
          <p:cNvSpPr/>
          <p:nvPr/>
        </p:nvSpPr>
        <p:spPr>
          <a:xfrm>
            <a:off x="1476360" y="3899160"/>
            <a:ext cx="7199280" cy="91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4" name="CustomShape 12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375" name="Table 13"/>
          <p:cNvGraphicFramePr/>
          <p:nvPr/>
        </p:nvGraphicFramePr>
        <p:xfrm>
          <a:off x="179280" y="981000"/>
          <a:ext cx="8712360" cy="1044590"/>
        </p:xfrm>
        <a:graphic>
          <a:graphicData uri="http://schemas.openxmlformats.org/drawingml/2006/table">
            <a:tbl>
              <a:tblPr/>
              <a:tblGrid>
                <a:gridCol w="43563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29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699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860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0292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0328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5748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9672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1904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41760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38844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Наименование показателя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320" marR="43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Тип показателя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320" marR="43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Базовое значение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320" marR="43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Период, год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320" marR="43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99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Значение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320" marR="43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Дата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320" marR="43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2019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320" marR="43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2020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320" marR="43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2021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320" marR="43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2022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320" marR="43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2023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320" marR="43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2024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320" marR="432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76" name="Table 14"/>
          <p:cNvGraphicFramePr/>
          <p:nvPr/>
        </p:nvGraphicFramePr>
        <p:xfrm>
          <a:off x="179280" y="1989000"/>
          <a:ext cx="8712360" cy="4753080"/>
        </p:xfrm>
        <a:graphic>
          <a:graphicData uri="http://schemas.openxmlformats.org/drawingml/2006/table">
            <a:tbl>
              <a:tblPr/>
              <a:tblGrid>
                <a:gridCol w="4345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58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681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860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0292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9068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7008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9996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8556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44784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579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Увеличение числа обучающихся на программах доп. образования технической направленности в Самусьском лицее </a:t>
                      </a:r>
                      <a:endParaRPr lang="en-US" sz="1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Чел.</a:t>
                      </a:r>
                      <a:endParaRPr lang="en-US" sz="1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0</a:t>
                      </a:r>
                      <a:endParaRPr lang="en-US" sz="1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01.01.2019</a:t>
                      </a:r>
                      <a:endParaRPr lang="en-US" sz="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269</a:t>
                      </a:r>
                      <a:endParaRPr lang="en-US" sz="1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285</a:t>
                      </a:r>
                      <a:endParaRPr lang="en-US" sz="1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300</a:t>
                      </a:r>
                      <a:endParaRPr lang="en-US" sz="1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315</a:t>
                      </a:r>
                      <a:endParaRPr lang="en-US" sz="1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330</a:t>
                      </a:r>
                      <a:endParaRPr lang="en-US" sz="1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345</a:t>
                      </a:r>
                      <a:endParaRPr lang="en-US" sz="1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9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Увеличение числа программ дополнительного образования в СОШ в 2019-2020 году в школах-участницах СИШ </a:t>
                      </a:r>
                      <a:endParaRPr lang="en-US" sz="1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Шт.</a:t>
                      </a:r>
                      <a:endParaRPr lang="en-US" sz="1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30</a:t>
                      </a:r>
                      <a:endParaRPr lang="en-US" sz="1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01.01.2019</a:t>
                      </a:r>
                      <a:endParaRPr lang="en-US" sz="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62</a:t>
                      </a:r>
                      <a:endParaRPr lang="en-US" sz="1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70</a:t>
                      </a:r>
                      <a:endParaRPr lang="en-US" sz="1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73</a:t>
                      </a:r>
                      <a:endParaRPr lang="en-US" sz="1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78</a:t>
                      </a:r>
                      <a:endParaRPr lang="en-US" sz="1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82</a:t>
                      </a:r>
                      <a:endParaRPr lang="en-US" sz="1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85</a:t>
                      </a:r>
                      <a:endParaRPr lang="en-US" sz="1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114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Увеличение числа обучающихся на программах дополнительного образования естественнонаучной и технической направленности в школах-участницах СИШ</a:t>
                      </a:r>
                      <a:endParaRPr lang="en-US" sz="1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Чел.</a:t>
                      </a:r>
                      <a:endParaRPr lang="en-US" sz="1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532</a:t>
                      </a:r>
                      <a:endParaRPr lang="en-US" sz="1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01.01.2019</a:t>
                      </a:r>
                      <a:endParaRPr lang="en-US" sz="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1686</a:t>
                      </a:r>
                      <a:endParaRPr lang="en-US" sz="1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1730</a:t>
                      </a:r>
                      <a:endParaRPr lang="en-US" sz="1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1760</a:t>
                      </a:r>
                      <a:endParaRPr lang="en-US" sz="1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1790</a:t>
                      </a:r>
                      <a:endParaRPr lang="en-US" sz="1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1840</a:t>
                      </a:r>
                      <a:endParaRPr lang="en-US" sz="1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1900</a:t>
                      </a:r>
                      <a:endParaRPr lang="en-US" sz="1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9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Увеличение числа обучающихся на программах ДО в СОШ естественнонаучной и технической направленности</a:t>
                      </a:r>
                      <a:endParaRPr lang="en-US" sz="1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Чел.</a:t>
                      </a:r>
                      <a:endParaRPr lang="en-US" sz="1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1418</a:t>
                      </a:r>
                      <a:endParaRPr lang="en-US" sz="1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01.01.2019</a:t>
                      </a:r>
                      <a:endParaRPr lang="en-US" sz="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2853</a:t>
                      </a:r>
                      <a:endParaRPr lang="en-US" sz="1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3000</a:t>
                      </a:r>
                      <a:endParaRPr lang="en-US" sz="1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3150</a:t>
                      </a:r>
                      <a:endParaRPr lang="en-US" sz="1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3300</a:t>
                      </a:r>
                      <a:endParaRPr lang="en-US" sz="1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3640</a:t>
                      </a:r>
                      <a:endParaRPr lang="en-US" sz="1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3947</a:t>
                      </a:r>
                      <a:endParaRPr lang="en-US" sz="1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955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Увеличение числа обучающихся на программах дополнительного образования в ДОУ естественнонаучной и технической направленности </a:t>
                      </a:r>
                      <a:endParaRPr lang="en-US" sz="1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Чел.</a:t>
                      </a:r>
                      <a:endParaRPr lang="en-US" sz="1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221</a:t>
                      </a:r>
                      <a:endParaRPr lang="en-US" sz="1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01.01.2019</a:t>
                      </a:r>
                      <a:endParaRPr lang="en-US" sz="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371</a:t>
                      </a:r>
                      <a:endParaRPr lang="en-US" sz="1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390</a:t>
                      </a:r>
                      <a:endParaRPr lang="en-US" sz="1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420</a:t>
                      </a:r>
                      <a:endParaRPr lang="en-US" sz="1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450</a:t>
                      </a:r>
                      <a:endParaRPr lang="en-US" sz="1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470</a:t>
                      </a:r>
                      <a:endParaRPr lang="en-US" sz="1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500</a:t>
                      </a:r>
                      <a:endParaRPr lang="en-US" sz="1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65120">
                <a:tc>
                  <a:txBody>
                    <a:bodyPr/>
                    <a:lstStyle/>
                    <a:p>
                      <a:pPr marL="72720">
                        <a:lnSpc>
                          <a:spcPct val="115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Открытие дополнительных ученикомест в МБОУ «СОШ» № 196 и БОУ «Северская гимназия» </a:t>
                      </a:r>
                      <a:endParaRPr lang="en-US" sz="1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Шт.</a:t>
                      </a:r>
                      <a:endParaRPr lang="en-US" sz="1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0</a:t>
                      </a:r>
                      <a:endParaRPr lang="en-US" sz="1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01.01.2019</a:t>
                      </a:r>
                      <a:endParaRPr lang="en-US" sz="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0</a:t>
                      </a:r>
                      <a:endParaRPr lang="en-US" sz="1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0</a:t>
                      </a:r>
                      <a:endParaRPr lang="en-US" sz="1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120</a:t>
                      </a:r>
                      <a:endParaRPr lang="en-US" sz="1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120</a:t>
                      </a:r>
                      <a:endParaRPr lang="en-US" sz="1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120</a:t>
                      </a:r>
                      <a:endParaRPr lang="en-US" sz="1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120</a:t>
                      </a:r>
                      <a:endParaRPr lang="en-US" sz="1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63680">
                <a:tc>
                  <a:txBody>
                    <a:bodyPr/>
                    <a:lstStyle/>
                    <a:p>
                      <a:pPr marL="72720">
                        <a:lnSpc>
                          <a:spcPct val="115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Охват обучающихся  МБОУ «СОШ» № 196 и БОУ «Северская гимназия» на допместах</a:t>
                      </a:r>
                      <a:endParaRPr lang="en-US" sz="1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Чел.</a:t>
                      </a:r>
                      <a:endParaRPr lang="en-US" sz="1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0</a:t>
                      </a:r>
                      <a:endParaRPr lang="en-US" sz="1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01.01.2019</a:t>
                      </a:r>
                      <a:endParaRPr lang="en-US" sz="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0</a:t>
                      </a:r>
                      <a:endParaRPr lang="en-US" sz="1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0</a:t>
                      </a:r>
                      <a:endParaRPr lang="en-US" sz="1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90</a:t>
                      </a:r>
                      <a:endParaRPr lang="en-US" sz="1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135</a:t>
                      </a:r>
                      <a:endParaRPr lang="en-US" sz="1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180</a:t>
                      </a:r>
                      <a:endParaRPr lang="en-US" sz="1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225</a:t>
                      </a:r>
                      <a:endParaRPr lang="en-US" sz="1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79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Охват детей программами дополнительного образования на базе </a:t>
                      </a:r>
                      <a:r>
                        <a:rPr lang="en-US" sz="10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IT</a:t>
                      </a: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-куба в МБУ ДО «Центр «Поиск» в 2022 году</a:t>
                      </a:r>
                      <a:endParaRPr lang="en-US" sz="1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Чел.</a:t>
                      </a:r>
                      <a:endParaRPr lang="en-US" sz="1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0</a:t>
                      </a:r>
                      <a:endParaRPr lang="en-US" sz="1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01.01.2019</a:t>
                      </a:r>
                      <a:endParaRPr lang="en-US" sz="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0</a:t>
                      </a:r>
                      <a:endParaRPr lang="en-US" sz="1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0</a:t>
                      </a:r>
                      <a:endParaRPr lang="en-US" sz="1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0</a:t>
                      </a:r>
                      <a:endParaRPr lang="en-US" sz="1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400</a:t>
                      </a:r>
                      <a:endParaRPr lang="en-US" sz="1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400</a:t>
                      </a:r>
                      <a:endParaRPr lang="en-US" sz="1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400</a:t>
                      </a:r>
                      <a:endParaRPr lang="en-US" sz="1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0" marR="828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CustomShape 1"/>
          <p:cNvSpPr/>
          <p:nvPr/>
        </p:nvSpPr>
        <p:spPr>
          <a:xfrm>
            <a:off x="0" y="6377040"/>
            <a:ext cx="9144000" cy="48096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378" name="Group 2"/>
          <p:cNvGrpSpPr/>
          <p:nvPr/>
        </p:nvGrpSpPr>
        <p:grpSpPr>
          <a:xfrm>
            <a:off x="8236080" y="-36360"/>
            <a:ext cx="963360" cy="1517400"/>
            <a:chOff x="8236080" y="-36360"/>
            <a:chExt cx="963360" cy="1517400"/>
          </a:xfrm>
        </p:grpSpPr>
        <p:pic>
          <p:nvPicPr>
            <p:cNvPr id="379" name="Прямоугольный треугольник 27"/>
            <p:cNvPicPr/>
            <p:nvPr/>
          </p:nvPicPr>
          <p:blipFill>
            <a:blip r:embed="rId2" cstate="print"/>
            <a:stretch/>
          </p:blipFill>
          <p:spPr>
            <a:xfrm>
              <a:off x="8236080" y="-36360"/>
              <a:ext cx="963360" cy="1517400"/>
            </a:xfrm>
            <a:prstGeom prst="rect">
              <a:avLst/>
            </a:prstGeom>
            <a:ln>
              <a:noFill/>
            </a:ln>
          </p:spPr>
        </p:pic>
        <p:sp>
          <p:nvSpPr>
            <p:cNvPr id="380" name="CustomShape 3"/>
            <p:cNvSpPr/>
            <p:nvPr/>
          </p:nvSpPr>
          <p:spPr>
            <a:xfrm rot="10800000">
              <a:off x="8650080" y="115920"/>
              <a:ext cx="423720" cy="46512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81" name="CustomShape 4"/>
          <p:cNvSpPr/>
          <p:nvPr/>
        </p:nvSpPr>
        <p:spPr>
          <a:xfrm>
            <a:off x="3689280" y="272880"/>
            <a:ext cx="4788000" cy="64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УПРАВЛЕНИЕ ОБРАЗОВАНИЯ АДМИНИСТРАЦИИ ЗАТО СЕВЕРСК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2" name="Line 5"/>
          <p:cNvSpPr/>
          <p:nvPr/>
        </p:nvSpPr>
        <p:spPr>
          <a:xfrm>
            <a:off x="487440" y="6367320"/>
            <a:ext cx="7250040" cy="1800"/>
          </a:xfrm>
          <a:prstGeom prst="line">
            <a:avLst/>
          </a:prstGeom>
          <a:ln w="47520">
            <a:solidFill>
              <a:srgbClr val="7F7F7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3" name="CustomShape 6"/>
          <p:cNvSpPr/>
          <p:nvPr/>
        </p:nvSpPr>
        <p:spPr>
          <a:xfrm>
            <a:off x="7086600" y="6492960"/>
            <a:ext cx="2057400" cy="365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r">
              <a:lnSpc>
                <a:spcPct val="100000"/>
              </a:lnSpc>
            </a:pPr>
            <a:fld id="{C06E5496-A497-4982-AAA6-727E28E6E3CA}" type="slidenum">
              <a:rPr lang="ru-RU" sz="1200" b="0" strike="noStrike" spc="-1">
                <a:solidFill>
                  <a:srgbClr val="003399"/>
                </a:solidFill>
                <a:latin typeface="Calibri"/>
              </a:rPr>
              <a:pPr algn="r">
                <a:lnSpc>
                  <a:spcPct val="100000"/>
                </a:lnSpc>
              </a:pPr>
              <a:t>12</a:t>
            </a:fld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84" name="Group 7"/>
          <p:cNvGrpSpPr/>
          <p:nvPr/>
        </p:nvGrpSpPr>
        <p:grpSpPr>
          <a:xfrm>
            <a:off x="8278920" y="171360"/>
            <a:ext cx="645840" cy="1127160"/>
            <a:chOff x="8278920" y="171360"/>
            <a:chExt cx="645840" cy="1127160"/>
          </a:xfrm>
        </p:grpSpPr>
        <p:pic>
          <p:nvPicPr>
            <p:cNvPr id="385" name="Прямоугольный треугольник 26"/>
            <p:cNvPicPr/>
            <p:nvPr/>
          </p:nvPicPr>
          <p:blipFill>
            <a:blip r:embed="rId3" cstate="print"/>
            <a:stretch/>
          </p:blipFill>
          <p:spPr>
            <a:xfrm>
              <a:off x="8278920" y="171360"/>
              <a:ext cx="645840" cy="1127160"/>
            </a:xfrm>
            <a:prstGeom prst="rect">
              <a:avLst/>
            </a:prstGeom>
            <a:ln>
              <a:noFill/>
            </a:ln>
          </p:spPr>
        </p:pic>
        <p:sp>
          <p:nvSpPr>
            <p:cNvPr id="386" name="CustomShape 8"/>
            <p:cNvSpPr/>
            <p:nvPr/>
          </p:nvSpPr>
          <p:spPr>
            <a:xfrm rot="10800000">
              <a:off x="8558280" y="289080"/>
              <a:ext cx="264960" cy="3348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87" name="CustomShape 9"/>
          <p:cNvSpPr/>
          <p:nvPr/>
        </p:nvSpPr>
        <p:spPr>
          <a:xfrm>
            <a:off x="0" y="1393920"/>
            <a:ext cx="9144000" cy="2822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88" name="Picture 3" descr="C:\Users\Таня\Desktop\день ДОО ТО 18.03.2019\Рисунок2.png"/>
          <p:cNvPicPr/>
          <p:nvPr/>
        </p:nvPicPr>
        <p:blipFill>
          <a:blip r:embed="rId4" cstate="print"/>
          <a:stretch/>
        </p:blipFill>
        <p:spPr>
          <a:xfrm>
            <a:off x="7608960" y="4284720"/>
            <a:ext cx="1361880" cy="1744560"/>
          </a:xfrm>
          <a:prstGeom prst="rect">
            <a:avLst/>
          </a:prstGeom>
          <a:ln>
            <a:noFill/>
          </a:ln>
        </p:spPr>
      </p:pic>
      <p:sp>
        <p:nvSpPr>
          <p:cNvPr id="389" name="CustomShape 10"/>
          <p:cNvSpPr/>
          <p:nvPr/>
        </p:nvSpPr>
        <p:spPr>
          <a:xfrm>
            <a:off x="3214800" y="5141880"/>
            <a:ext cx="5091120" cy="94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0" name="CustomShape 11"/>
          <p:cNvSpPr/>
          <p:nvPr/>
        </p:nvSpPr>
        <p:spPr>
          <a:xfrm rot="5400000">
            <a:off x="-1894680" y="1894320"/>
            <a:ext cx="6858000" cy="3068640"/>
          </a:xfrm>
          <a:custGeom>
            <a:avLst/>
            <a:gdLst/>
            <a:ahLst/>
            <a:cxnLst/>
            <a:rect l="0" t="0" r="r" b="b"/>
            <a:pathLst>
              <a:path w="19052" h="8526">
                <a:moveTo>
                  <a:pt x="9549" y="0"/>
                </a:moveTo>
                <a:lnTo>
                  <a:pt x="19051" y="8525"/>
                </a:lnTo>
                <a:lnTo>
                  <a:pt x="0" y="8525"/>
                </a:lnTo>
                <a:lnTo>
                  <a:pt x="9549" y="0"/>
                </a:lnTo>
              </a:path>
            </a:pathLst>
          </a:custGeom>
          <a:solidFill>
            <a:srgbClr val="FFFFFF"/>
          </a:solidFill>
          <a:ln w="79200">
            <a:solidFill>
              <a:srgbClr val="7F7F7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1" name="CustomShape 12"/>
          <p:cNvSpPr/>
          <p:nvPr/>
        </p:nvSpPr>
        <p:spPr>
          <a:xfrm>
            <a:off x="2700360" y="1484280"/>
            <a:ext cx="6443640" cy="2592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4400" b="1" strike="noStrike" spc="-1">
                <a:solidFill>
                  <a:srgbClr val="FFFFFF"/>
                </a:solidFill>
                <a:latin typeface="Tahoma"/>
                <a:ea typeface="Tahoma"/>
              </a:rPr>
              <a:t>Спасибо за внимание!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2" name="CustomShape 13"/>
          <p:cNvSpPr/>
          <p:nvPr/>
        </p:nvSpPr>
        <p:spPr>
          <a:xfrm>
            <a:off x="7380360" y="6381720"/>
            <a:ext cx="1763640" cy="36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ФЕВРАЛЬ 2020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3" name="Line 14"/>
          <p:cNvSpPr/>
          <p:nvPr/>
        </p:nvSpPr>
        <p:spPr>
          <a:xfrm>
            <a:off x="2306520" y="246240"/>
            <a:ext cx="6054840" cy="1440"/>
          </a:xfrm>
          <a:prstGeom prst="line">
            <a:avLst/>
          </a:prstGeom>
          <a:ln w="47520">
            <a:solidFill>
              <a:srgbClr val="4A7EBB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94" name="Picture 2" descr="http://cdn.onlinewebfonts.com/svg/img_558530.png"/>
          <p:cNvPicPr/>
          <p:nvPr/>
        </p:nvPicPr>
        <p:blipFill>
          <a:blip r:embed="rId5" cstate="print">
            <a:lum bright="54000"/>
          </a:blip>
          <a:stretch/>
        </p:blipFill>
        <p:spPr>
          <a:xfrm>
            <a:off x="65160" y="4687920"/>
            <a:ext cx="969840" cy="1292040"/>
          </a:xfrm>
          <a:prstGeom prst="rect">
            <a:avLst/>
          </a:prstGeom>
          <a:ln>
            <a:noFill/>
          </a:ln>
        </p:spPr>
      </p:pic>
      <p:pic>
        <p:nvPicPr>
          <p:cNvPr id="395" name="Picture 8" descr="http://cdn.onlinewebfonts.com/svg/img_419019.png"/>
          <p:cNvPicPr/>
          <p:nvPr/>
        </p:nvPicPr>
        <p:blipFill>
          <a:blip r:embed="rId6" cstate="print">
            <a:lum bright="54000"/>
          </a:blip>
          <a:stretch/>
        </p:blipFill>
        <p:spPr>
          <a:xfrm>
            <a:off x="1631880" y="2757600"/>
            <a:ext cx="1068480" cy="1407960"/>
          </a:xfrm>
          <a:prstGeom prst="rect">
            <a:avLst/>
          </a:prstGeom>
          <a:ln>
            <a:noFill/>
          </a:ln>
        </p:spPr>
      </p:pic>
      <p:pic>
        <p:nvPicPr>
          <p:cNvPr id="396" name="Picture 16" descr="https://im0-tub-ru.yandex.net/i?id=0ccd6f9c26f5514d13cb7b34c34ff34b-l&amp;n=13"/>
          <p:cNvPicPr/>
          <p:nvPr/>
        </p:nvPicPr>
        <p:blipFill>
          <a:blip r:embed="rId7" cstate="print">
            <a:lum bright="46000"/>
          </a:blip>
          <a:srcRect l="13960" t="16190" r="15184" b="14858"/>
          <a:stretch/>
        </p:blipFill>
        <p:spPr>
          <a:xfrm>
            <a:off x="762120" y="3686040"/>
            <a:ext cx="1145880" cy="1427400"/>
          </a:xfrm>
          <a:prstGeom prst="rect">
            <a:avLst/>
          </a:prstGeom>
          <a:ln>
            <a:noFill/>
          </a:ln>
        </p:spPr>
      </p:pic>
      <p:pic>
        <p:nvPicPr>
          <p:cNvPr id="397" name="Picture 18" descr="https://gofossilfree.org/usa/wp-content/uploads/sites/6/2017/11/noun_1232805.png"/>
          <p:cNvPicPr/>
          <p:nvPr/>
        </p:nvPicPr>
        <p:blipFill>
          <a:blip r:embed="rId8" cstate="print">
            <a:lum bright="54000"/>
          </a:blip>
          <a:stretch/>
        </p:blipFill>
        <p:spPr>
          <a:xfrm>
            <a:off x="55440" y="2816280"/>
            <a:ext cx="1000080" cy="1334880"/>
          </a:xfrm>
          <a:prstGeom prst="rect">
            <a:avLst/>
          </a:prstGeom>
          <a:ln>
            <a:noFill/>
          </a:ln>
        </p:spPr>
      </p:pic>
      <p:pic>
        <p:nvPicPr>
          <p:cNvPr id="398" name="Picture 20" descr="http://cdn.onlinewebfonts.com/svg/img_520028.png"/>
          <p:cNvPicPr/>
          <p:nvPr/>
        </p:nvPicPr>
        <p:blipFill>
          <a:blip r:embed="rId9" cstate="print"/>
          <a:stretch/>
        </p:blipFill>
        <p:spPr>
          <a:xfrm>
            <a:off x="58680" y="900000"/>
            <a:ext cx="1008000" cy="1347840"/>
          </a:xfrm>
          <a:prstGeom prst="rect">
            <a:avLst/>
          </a:prstGeom>
          <a:ln>
            <a:noFill/>
          </a:ln>
        </p:spPr>
      </p:pic>
      <p:pic>
        <p:nvPicPr>
          <p:cNvPr id="399" name="Picture 22" descr="https://im0-tub-ru.yandex.net/i?id=bf2684ca9f838484d68e4e1a0d38c809&amp;n=13&amp;exp=1"/>
          <p:cNvPicPr/>
          <p:nvPr/>
        </p:nvPicPr>
        <p:blipFill>
          <a:blip r:embed="rId10" cstate="print">
            <a:lum bright="58000"/>
          </a:blip>
          <a:stretch/>
        </p:blipFill>
        <p:spPr>
          <a:xfrm>
            <a:off x="792000" y="1814400"/>
            <a:ext cx="1087560" cy="1451160"/>
          </a:xfrm>
          <a:prstGeom prst="rect">
            <a:avLst/>
          </a:prstGeom>
          <a:ln>
            <a:noFill/>
          </a:ln>
        </p:spPr>
      </p:pic>
      <p:grpSp>
        <p:nvGrpSpPr>
          <p:cNvPr id="400" name="Group 15"/>
          <p:cNvGrpSpPr/>
          <p:nvPr/>
        </p:nvGrpSpPr>
        <p:grpSpPr>
          <a:xfrm>
            <a:off x="-60480" y="5645160"/>
            <a:ext cx="955800" cy="1298520"/>
            <a:chOff x="-60480" y="5645160"/>
            <a:chExt cx="955800" cy="1298520"/>
          </a:xfrm>
        </p:grpSpPr>
        <p:pic>
          <p:nvPicPr>
            <p:cNvPr id="401" name="Прямоугольный треугольник 37"/>
            <p:cNvPicPr/>
            <p:nvPr/>
          </p:nvPicPr>
          <p:blipFill>
            <a:blip r:embed="rId11" cstate="print"/>
            <a:stretch/>
          </p:blipFill>
          <p:spPr>
            <a:xfrm>
              <a:off x="-60480" y="5645160"/>
              <a:ext cx="955800" cy="1298520"/>
            </a:xfrm>
            <a:prstGeom prst="rect">
              <a:avLst/>
            </a:prstGeom>
            <a:ln>
              <a:noFill/>
            </a:ln>
          </p:spPr>
        </p:pic>
        <p:sp>
          <p:nvSpPr>
            <p:cNvPr id="402" name="CustomShape 16"/>
            <p:cNvSpPr/>
            <p:nvPr/>
          </p:nvSpPr>
          <p:spPr>
            <a:xfrm>
              <a:off x="69840" y="6369120"/>
              <a:ext cx="420840" cy="3906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03" name="CustomShape 17"/>
          <p:cNvSpPr/>
          <p:nvPr/>
        </p:nvSpPr>
        <p:spPr>
          <a:xfrm>
            <a:off x="824040" y="1849320"/>
            <a:ext cx="1027080" cy="1378080"/>
          </a:xfrm>
          <a:prstGeom prst="ellipse">
            <a:avLst/>
          </a:prstGeom>
          <a:noFill/>
          <a:ln w="57240">
            <a:solidFill>
              <a:srgbClr val="7F7F7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1"/>
          <p:cNvGrpSpPr/>
          <p:nvPr/>
        </p:nvGrpSpPr>
        <p:grpSpPr>
          <a:xfrm>
            <a:off x="590400" y="4632480"/>
            <a:ext cx="635040" cy="634680"/>
            <a:chOff x="590400" y="4632480"/>
            <a:chExt cx="635040" cy="634680"/>
          </a:xfrm>
        </p:grpSpPr>
        <p:pic>
          <p:nvPicPr>
            <p:cNvPr id="71" name="Овал 20"/>
            <p:cNvPicPr/>
            <p:nvPr/>
          </p:nvPicPr>
          <p:blipFill>
            <a:blip r:embed="rId2" cstate="print"/>
            <a:stretch/>
          </p:blipFill>
          <p:spPr>
            <a:xfrm>
              <a:off x="590400" y="4632480"/>
              <a:ext cx="635040" cy="634680"/>
            </a:xfrm>
            <a:prstGeom prst="rect">
              <a:avLst/>
            </a:prstGeom>
            <a:ln>
              <a:noFill/>
            </a:ln>
          </p:spPr>
        </p:pic>
        <p:sp>
          <p:nvSpPr>
            <p:cNvPr id="72" name="CustomShape 2"/>
            <p:cNvSpPr/>
            <p:nvPr/>
          </p:nvSpPr>
          <p:spPr>
            <a:xfrm>
              <a:off x="698400" y="4740120"/>
              <a:ext cx="424080" cy="4240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73" name="CustomShape 3"/>
          <p:cNvSpPr/>
          <p:nvPr/>
        </p:nvSpPr>
        <p:spPr>
          <a:xfrm>
            <a:off x="4765680" y="6492960"/>
            <a:ext cx="2057400" cy="365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r">
              <a:lnSpc>
                <a:spcPct val="100000"/>
              </a:lnSpc>
            </a:pPr>
            <a:fld id="{4BDABC55-23A8-4775-B410-612ABC7FCC09}" type="slidenum">
              <a:rPr lang="ru-RU" sz="1200" b="0" strike="noStrike" spc="-1">
                <a:solidFill>
                  <a:srgbClr val="898989"/>
                </a:solidFill>
                <a:latin typeface="Calibri"/>
              </a:rPr>
              <a:pPr algn="r">
                <a:lnSpc>
                  <a:spcPct val="100000"/>
                </a:lnSpc>
              </a:pPr>
              <a:t>2</a:t>
            </a:fld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74" name="Group 4"/>
          <p:cNvGrpSpPr/>
          <p:nvPr/>
        </p:nvGrpSpPr>
        <p:grpSpPr>
          <a:xfrm>
            <a:off x="-60480" y="152280"/>
            <a:ext cx="640080" cy="1054080"/>
            <a:chOff x="-60480" y="152280"/>
            <a:chExt cx="640080" cy="1054080"/>
          </a:xfrm>
        </p:grpSpPr>
        <p:pic>
          <p:nvPicPr>
            <p:cNvPr id="75" name="Прямоугольный треугольник 4"/>
            <p:cNvPicPr/>
            <p:nvPr/>
          </p:nvPicPr>
          <p:blipFill>
            <a:blip r:embed="rId3" cstate="print"/>
            <a:stretch/>
          </p:blipFill>
          <p:spPr>
            <a:xfrm>
              <a:off x="-60480" y="152280"/>
              <a:ext cx="640080" cy="1054080"/>
            </a:xfrm>
            <a:prstGeom prst="rect">
              <a:avLst/>
            </a:prstGeom>
            <a:ln>
              <a:noFill/>
            </a:ln>
          </p:spPr>
        </p:pic>
        <p:sp>
          <p:nvSpPr>
            <p:cNvPr id="76" name="CustomShape 5"/>
            <p:cNvSpPr/>
            <p:nvPr/>
          </p:nvSpPr>
          <p:spPr>
            <a:xfrm rot="10800000">
              <a:off x="44280" y="266760"/>
              <a:ext cx="262080" cy="3096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77" name="Line 6"/>
          <p:cNvSpPr/>
          <p:nvPr/>
        </p:nvSpPr>
        <p:spPr>
          <a:xfrm flipV="1">
            <a:off x="380880" y="188640"/>
            <a:ext cx="6127920" cy="3240"/>
          </a:xfrm>
          <a:prstGeom prst="line">
            <a:avLst/>
          </a:prstGeom>
          <a:ln w="15840">
            <a:solidFill>
              <a:srgbClr val="7F7F7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78" name="Group 7"/>
          <p:cNvGrpSpPr/>
          <p:nvPr/>
        </p:nvGrpSpPr>
        <p:grpSpPr>
          <a:xfrm>
            <a:off x="8553600" y="165240"/>
            <a:ext cx="645840" cy="1103040"/>
            <a:chOff x="8553600" y="165240"/>
            <a:chExt cx="645840" cy="1103040"/>
          </a:xfrm>
        </p:grpSpPr>
        <p:pic>
          <p:nvPicPr>
            <p:cNvPr id="79" name="Прямоугольный треугольник 7"/>
            <p:cNvPicPr/>
            <p:nvPr/>
          </p:nvPicPr>
          <p:blipFill>
            <a:blip r:embed="rId4" cstate="print"/>
            <a:stretch/>
          </p:blipFill>
          <p:spPr>
            <a:xfrm>
              <a:off x="8553600" y="165240"/>
              <a:ext cx="645840" cy="1103040"/>
            </a:xfrm>
            <a:prstGeom prst="rect">
              <a:avLst/>
            </a:prstGeom>
            <a:ln>
              <a:noFill/>
            </a:ln>
          </p:spPr>
        </p:pic>
        <p:sp>
          <p:nvSpPr>
            <p:cNvPr id="80" name="CustomShape 8"/>
            <p:cNvSpPr/>
            <p:nvPr/>
          </p:nvSpPr>
          <p:spPr>
            <a:xfrm>
              <a:off x="8836200" y="776160"/>
              <a:ext cx="263520" cy="3272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81" name="Line 9"/>
          <p:cNvSpPr/>
          <p:nvPr/>
        </p:nvSpPr>
        <p:spPr>
          <a:xfrm>
            <a:off x="2936880" y="1182600"/>
            <a:ext cx="5746680" cy="4680"/>
          </a:xfrm>
          <a:prstGeom prst="line">
            <a:avLst/>
          </a:prstGeom>
          <a:ln w="15840">
            <a:solidFill>
              <a:srgbClr val="0070C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" name="CustomShape 10"/>
          <p:cNvSpPr/>
          <p:nvPr/>
        </p:nvSpPr>
        <p:spPr>
          <a:xfrm>
            <a:off x="479520" y="217440"/>
            <a:ext cx="8526240" cy="979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003399"/>
                </a:solidFill>
                <a:latin typeface="Tahoma"/>
                <a:ea typeface="Tahoma"/>
              </a:rPr>
              <a:t>МП «УСПЕХ КАЖДОГО РЕБЕНКА»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3" name="Picture 2" descr="E:\Мои документы\Выступления Кулешовой О.А\день ДОО ТО 18.03.2019\Рисунок4.png"/>
          <p:cNvPicPr/>
          <p:nvPr/>
        </p:nvPicPr>
        <p:blipFill>
          <a:blip r:embed="rId5" cstate="print"/>
          <a:srcRect l="59299" t="-32"/>
          <a:stretch/>
        </p:blipFill>
        <p:spPr>
          <a:xfrm>
            <a:off x="0" y="1152360"/>
            <a:ext cx="539640" cy="5705640"/>
          </a:xfrm>
          <a:prstGeom prst="rect">
            <a:avLst/>
          </a:prstGeom>
          <a:ln>
            <a:noFill/>
          </a:ln>
        </p:spPr>
      </p:pic>
      <p:pic>
        <p:nvPicPr>
          <p:cNvPr id="84" name="Picture 2" descr="http://cdn.onlinewebfonts.com/svg/img_558530.png"/>
          <p:cNvPicPr/>
          <p:nvPr/>
        </p:nvPicPr>
        <p:blipFill>
          <a:blip r:embed="rId6" cstate="print">
            <a:lum bright="54000"/>
          </a:blip>
          <a:stretch/>
        </p:blipFill>
        <p:spPr>
          <a:xfrm>
            <a:off x="611280" y="4653000"/>
            <a:ext cx="585720" cy="595440"/>
          </a:xfrm>
          <a:prstGeom prst="rect">
            <a:avLst/>
          </a:prstGeom>
          <a:ln>
            <a:noFill/>
          </a:ln>
        </p:spPr>
      </p:pic>
      <p:pic>
        <p:nvPicPr>
          <p:cNvPr id="85" name="Picture 8" descr="http://cdn.onlinewebfonts.com/svg/img_419019.png"/>
          <p:cNvPicPr/>
          <p:nvPr/>
        </p:nvPicPr>
        <p:blipFill>
          <a:blip r:embed="rId7" cstate="print">
            <a:lum bright="54000"/>
          </a:blip>
          <a:stretch/>
        </p:blipFill>
        <p:spPr>
          <a:xfrm>
            <a:off x="539640" y="2565360"/>
            <a:ext cx="547920" cy="623880"/>
          </a:xfrm>
          <a:prstGeom prst="rect">
            <a:avLst/>
          </a:prstGeom>
          <a:ln>
            <a:noFill/>
          </a:ln>
        </p:spPr>
      </p:pic>
      <p:pic>
        <p:nvPicPr>
          <p:cNvPr id="86" name="Picture 16" descr="https://im0-tub-ru.yandex.net/i?id=0ccd6f9c26f5514d13cb7b34c34ff34b-l&amp;n=13"/>
          <p:cNvPicPr/>
          <p:nvPr/>
        </p:nvPicPr>
        <p:blipFill>
          <a:blip r:embed="rId8" cstate="print">
            <a:lum bright="46000"/>
          </a:blip>
          <a:srcRect l="13975" t="16177" r="15188" b="14880"/>
          <a:stretch/>
        </p:blipFill>
        <p:spPr>
          <a:xfrm>
            <a:off x="582480" y="3284640"/>
            <a:ext cx="609840" cy="649080"/>
          </a:xfrm>
          <a:prstGeom prst="rect">
            <a:avLst/>
          </a:prstGeom>
          <a:ln>
            <a:noFill/>
          </a:ln>
        </p:spPr>
      </p:pic>
      <p:pic>
        <p:nvPicPr>
          <p:cNvPr id="87" name="Picture 18" descr="https://gofossilfree.org/usa/wp-content/uploads/sites/6/2017/11/noun_1232805.png"/>
          <p:cNvPicPr/>
          <p:nvPr/>
        </p:nvPicPr>
        <p:blipFill>
          <a:blip r:embed="rId9" cstate="print">
            <a:lum bright="54000"/>
          </a:blip>
          <a:stretch/>
        </p:blipFill>
        <p:spPr>
          <a:xfrm>
            <a:off x="611280" y="3933720"/>
            <a:ext cx="590400" cy="647640"/>
          </a:xfrm>
          <a:prstGeom prst="rect">
            <a:avLst/>
          </a:prstGeom>
          <a:ln>
            <a:noFill/>
          </a:ln>
        </p:spPr>
      </p:pic>
      <p:pic>
        <p:nvPicPr>
          <p:cNvPr id="88" name="Picture 20" descr="http://cdn.onlinewebfonts.com/svg/img_520028.png"/>
          <p:cNvPicPr/>
          <p:nvPr/>
        </p:nvPicPr>
        <p:blipFill>
          <a:blip r:embed="rId10" cstate="print"/>
          <a:stretch/>
        </p:blipFill>
        <p:spPr>
          <a:xfrm>
            <a:off x="250920" y="1052640"/>
            <a:ext cx="554040" cy="647640"/>
          </a:xfrm>
          <a:prstGeom prst="rect">
            <a:avLst/>
          </a:prstGeom>
          <a:ln>
            <a:noFill/>
          </a:ln>
        </p:spPr>
      </p:pic>
      <p:pic>
        <p:nvPicPr>
          <p:cNvPr id="89" name="Picture 22" descr="https://im0-tub-ru.yandex.net/i?id=bf2684ca9f838484d68e4e1a0d38c809&amp;n=13&amp;exp=1"/>
          <p:cNvPicPr/>
          <p:nvPr/>
        </p:nvPicPr>
        <p:blipFill>
          <a:blip r:embed="rId11" cstate="print">
            <a:lum bright="58000"/>
          </a:blip>
          <a:stretch/>
        </p:blipFill>
        <p:spPr>
          <a:xfrm>
            <a:off x="468360" y="1773360"/>
            <a:ext cx="577800" cy="647640"/>
          </a:xfrm>
          <a:prstGeom prst="rect">
            <a:avLst/>
          </a:prstGeom>
          <a:ln>
            <a:noFill/>
          </a:ln>
        </p:spPr>
      </p:pic>
      <p:sp>
        <p:nvSpPr>
          <p:cNvPr id="90" name="CustomShape 11"/>
          <p:cNvSpPr/>
          <p:nvPr/>
        </p:nvSpPr>
        <p:spPr>
          <a:xfrm>
            <a:off x="468360" y="1773360"/>
            <a:ext cx="574560" cy="647640"/>
          </a:xfrm>
          <a:prstGeom prst="ellipse">
            <a:avLst/>
          </a:prstGeom>
          <a:noFill/>
          <a:ln w="57240">
            <a:solidFill>
              <a:srgbClr val="7F7F7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" name="CustomShape 12"/>
          <p:cNvSpPr/>
          <p:nvPr/>
        </p:nvSpPr>
        <p:spPr>
          <a:xfrm>
            <a:off x="3651120" y="1189080"/>
            <a:ext cx="5492880" cy="806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r">
              <a:lnSpc>
                <a:spcPct val="80000"/>
              </a:lnSpc>
            </a:pPr>
            <a:r>
              <a:rPr lang="ru-RU" sz="2800" b="1" strike="noStrike" spc="-1">
                <a:solidFill>
                  <a:srgbClr val="92D050"/>
                </a:solidFill>
                <a:latin typeface="Tahoma"/>
                <a:ea typeface="Tahoma"/>
              </a:rPr>
              <a:t>КЛЮЧЕВЫЕ МЕРОПРИЯТИЯ И ПРОМЕЖУТОЧНЫЕ ИТОГИ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2" name="Рисунок 8"/>
          <p:cNvPicPr/>
          <p:nvPr/>
        </p:nvPicPr>
        <p:blipFill>
          <a:blip r:embed="rId12" cstate="print"/>
          <a:srcRect l="34268" t="1222"/>
          <a:stretch/>
        </p:blipFill>
        <p:spPr>
          <a:xfrm>
            <a:off x="1763640" y="5373720"/>
            <a:ext cx="1627200" cy="1368360"/>
          </a:xfrm>
          <a:prstGeom prst="rect">
            <a:avLst/>
          </a:prstGeom>
          <a:ln w="57240">
            <a:solidFill>
              <a:srgbClr val="00B0F0"/>
            </a:solidFill>
            <a:miter/>
          </a:ln>
        </p:spPr>
      </p:pic>
      <p:sp>
        <p:nvSpPr>
          <p:cNvPr id="93" name="CustomShape 13"/>
          <p:cNvSpPr/>
          <p:nvPr/>
        </p:nvSpPr>
        <p:spPr>
          <a:xfrm>
            <a:off x="1816200" y="1770120"/>
            <a:ext cx="5059440" cy="647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6800" rIns="0" bIns="468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99"/>
                </a:solidFill>
                <a:latin typeface="Calibri"/>
              </a:rPr>
              <a:t>ПЕРСОНИФИЦИРОВАННОЕ ДОПОЛНИТЕЛЬНОЕ ОБРАЗОВАНИЕ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CustomShape 14"/>
          <p:cNvSpPr/>
          <p:nvPr/>
        </p:nvSpPr>
        <p:spPr>
          <a:xfrm>
            <a:off x="6948360" y="2060640"/>
            <a:ext cx="2087640" cy="4537080"/>
          </a:xfrm>
          <a:prstGeom prst="rect">
            <a:avLst/>
          </a:prstGeom>
          <a:solidFill>
            <a:srgbClr val="7F7F7F"/>
          </a:solidFill>
          <a:ln w="25560">
            <a:solidFill>
              <a:srgbClr val="7F7F7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5" name="Рисунок 8"/>
          <p:cNvPicPr/>
          <p:nvPr/>
        </p:nvPicPr>
        <p:blipFill>
          <a:blip r:embed="rId13" cstate="print"/>
          <a:srcRect t="1933" r="66891"/>
          <a:stretch/>
        </p:blipFill>
        <p:spPr>
          <a:xfrm>
            <a:off x="611280" y="5373720"/>
            <a:ext cx="1008000" cy="1368360"/>
          </a:xfrm>
          <a:prstGeom prst="rect">
            <a:avLst/>
          </a:prstGeom>
          <a:ln w="57240">
            <a:solidFill>
              <a:srgbClr val="00B0F0"/>
            </a:solidFill>
            <a:miter/>
          </a:ln>
        </p:spPr>
      </p:pic>
      <p:sp>
        <p:nvSpPr>
          <p:cNvPr id="96" name="CustomShape 15"/>
          <p:cNvSpPr/>
          <p:nvPr/>
        </p:nvSpPr>
        <p:spPr>
          <a:xfrm>
            <a:off x="1187280" y="2492280"/>
            <a:ext cx="4572000" cy="64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</a:rPr>
              <a:t>ВЫДАНО 13700 </a:t>
            </a: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СЕРТИФИКАТОВ ДОПОЛНИТЕЛЬНОГО ОБРАЗОВАНИЯ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CustomShape 16"/>
          <p:cNvSpPr/>
          <p:nvPr/>
        </p:nvSpPr>
        <p:spPr>
          <a:xfrm>
            <a:off x="2195640" y="3068640"/>
            <a:ext cx="4644720" cy="64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</a:rPr>
              <a:t>НА ПОРТАЛ ПФДО </a:t>
            </a: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ВНЕСЕНО </a:t>
            </a:r>
            <a:r>
              <a:rPr lang="ru-RU" sz="1800" b="1" strike="noStrike" spc="-1">
                <a:solidFill>
                  <a:srgbClr val="000000"/>
                </a:solidFill>
                <a:latin typeface="Calibri"/>
              </a:rPr>
              <a:t>630</a:t>
            </a: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 ПРОГРАММ ДОПОЛНИТЕЛЬНОГО ОБРАЗОВАНИЯ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CustomShape 17"/>
          <p:cNvSpPr/>
          <p:nvPr/>
        </p:nvSpPr>
        <p:spPr>
          <a:xfrm>
            <a:off x="1187280" y="3716280"/>
            <a:ext cx="5256360" cy="64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</a:rPr>
              <a:t>ПРИНЯТО </a:t>
            </a: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К РЕАЛИЗАЦИИ </a:t>
            </a:r>
            <a:r>
              <a:rPr lang="ru-RU" sz="1800" b="1" strike="noStrike" spc="-1">
                <a:solidFill>
                  <a:srgbClr val="000000"/>
                </a:solidFill>
                <a:latin typeface="Calibri"/>
              </a:rPr>
              <a:t>14824 </a:t>
            </a: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ЗАЯВКИ НА ПРОГРАММЫ ДОПОЛНИТЕЛЬНОГО ОБРАЗОВАНИЯ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CustomShape 18"/>
          <p:cNvSpPr/>
          <p:nvPr/>
        </p:nvSpPr>
        <p:spPr>
          <a:xfrm>
            <a:off x="2195640" y="4292640"/>
            <a:ext cx="4572000" cy="64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</a:rPr>
              <a:t>РЕАЛЬНЫЙ ОХВАТ </a:t>
            </a: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СОСТАВИЛ</a:t>
            </a:r>
            <a:r>
              <a:rPr lang="ru-RU" sz="1800" b="1" strike="noStrike" spc="-1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В 2019 ГОДУ </a:t>
            </a:r>
            <a:r>
              <a:rPr lang="ru-RU" sz="1800" b="1" strike="noStrike" spc="-1">
                <a:solidFill>
                  <a:srgbClr val="000000"/>
                </a:solidFill>
                <a:latin typeface="Calibri"/>
              </a:rPr>
              <a:t>10390 </a:t>
            </a: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ОБУЧАЮЩИХСЯ (В 2018 – 8170 ЧЕЛ.)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CustomShape 19"/>
          <p:cNvSpPr/>
          <p:nvPr/>
        </p:nvSpPr>
        <p:spPr>
          <a:xfrm>
            <a:off x="3492360" y="4869000"/>
            <a:ext cx="3743640" cy="201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3399"/>
                </a:solidFill>
                <a:latin typeface="Calibri"/>
              </a:rPr>
              <a:t>ВНЕДРЕНИЕ ЦЕЛЕВОЙ МОДЕЛИ РАЗВИТИЯ РЕГИОНАЛЬНЫХ СИСТЕМ ДОПОЛНИТЕЛЬНОГО ОБРАЗОВАНИЯ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</a:rPr>
              <a:t>РОСТ ОХВАТА ДЕТЕЙ </a:t>
            </a: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ПРОГРАММАМИ ДОПОЛНИТЕЛЬНОГО ОБРАЗОВАНИЯ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1" name="Рисунок 32" descr="C:\Users\DDA9~1\AppData\Local\Temp\военно-прикладное многоборье.jpg"/>
          <p:cNvPicPr/>
          <p:nvPr/>
        </p:nvPicPr>
        <p:blipFill>
          <a:blip r:embed="rId14" cstate="print"/>
          <a:stretch/>
        </p:blipFill>
        <p:spPr>
          <a:xfrm>
            <a:off x="7020000" y="2133720"/>
            <a:ext cx="1944720" cy="1366560"/>
          </a:xfrm>
          <a:prstGeom prst="rect">
            <a:avLst/>
          </a:prstGeom>
          <a:ln>
            <a:noFill/>
          </a:ln>
        </p:spPr>
      </p:pic>
      <p:pic>
        <p:nvPicPr>
          <p:cNvPr id="102" name="Рисунок 33" descr="C:\Users\DDA9~1\AppData\Local\Temp\судовое моделирование.JPG"/>
          <p:cNvPicPr/>
          <p:nvPr/>
        </p:nvPicPr>
        <p:blipFill>
          <a:blip r:embed="rId15" cstate="print"/>
          <a:stretch/>
        </p:blipFill>
        <p:spPr>
          <a:xfrm>
            <a:off x="7020000" y="3573360"/>
            <a:ext cx="1944720" cy="1511280"/>
          </a:xfrm>
          <a:prstGeom prst="rect">
            <a:avLst/>
          </a:prstGeom>
          <a:ln>
            <a:noFill/>
          </a:ln>
        </p:spPr>
      </p:pic>
      <p:pic>
        <p:nvPicPr>
          <p:cNvPr id="103" name="Рисунок 34" descr="C:\Users\DDA9~1\AppData\Local\Temp\декоративно-прикладное творчество.JPG"/>
          <p:cNvPicPr/>
          <p:nvPr/>
        </p:nvPicPr>
        <p:blipFill>
          <a:blip r:embed="rId16" cstate="print"/>
          <a:stretch/>
        </p:blipFill>
        <p:spPr>
          <a:xfrm>
            <a:off x="7020000" y="5157720"/>
            <a:ext cx="1928880" cy="1366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"/>
          <p:cNvGrpSpPr/>
          <p:nvPr/>
        </p:nvGrpSpPr>
        <p:grpSpPr>
          <a:xfrm>
            <a:off x="590400" y="4632480"/>
            <a:ext cx="635040" cy="634680"/>
            <a:chOff x="590400" y="4632480"/>
            <a:chExt cx="635040" cy="634680"/>
          </a:xfrm>
        </p:grpSpPr>
        <p:pic>
          <p:nvPicPr>
            <p:cNvPr id="105" name="Овал 20"/>
            <p:cNvPicPr/>
            <p:nvPr/>
          </p:nvPicPr>
          <p:blipFill>
            <a:blip r:embed="rId2" cstate="print"/>
            <a:stretch/>
          </p:blipFill>
          <p:spPr>
            <a:xfrm>
              <a:off x="590400" y="4632480"/>
              <a:ext cx="635040" cy="634680"/>
            </a:xfrm>
            <a:prstGeom prst="rect">
              <a:avLst/>
            </a:prstGeom>
            <a:ln>
              <a:noFill/>
            </a:ln>
          </p:spPr>
        </p:pic>
        <p:sp>
          <p:nvSpPr>
            <p:cNvPr id="106" name="CustomShape 2"/>
            <p:cNvSpPr/>
            <p:nvPr/>
          </p:nvSpPr>
          <p:spPr>
            <a:xfrm>
              <a:off x="698400" y="4740120"/>
              <a:ext cx="424080" cy="4240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07" name="CustomShape 3"/>
          <p:cNvSpPr/>
          <p:nvPr/>
        </p:nvSpPr>
        <p:spPr>
          <a:xfrm>
            <a:off x="4765680" y="6492960"/>
            <a:ext cx="2057400" cy="365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r">
              <a:lnSpc>
                <a:spcPct val="100000"/>
              </a:lnSpc>
            </a:pPr>
            <a:fld id="{AE4398C6-5640-453F-9572-92B4FA28214F}" type="slidenum">
              <a:rPr lang="ru-RU" sz="1200" b="0" strike="noStrike" spc="-1">
                <a:solidFill>
                  <a:srgbClr val="898989"/>
                </a:solidFill>
                <a:latin typeface="Calibri"/>
              </a:rPr>
              <a:pPr algn="r">
                <a:lnSpc>
                  <a:spcPct val="100000"/>
                </a:lnSpc>
              </a:pPr>
              <a:t>3</a:t>
            </a:fld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08" name="Group 4"/>
          <p:cNvGrpSpPr/>
          <p:nvPr/>
        </p:nvGrpSpPr>
        <p:grpSpPr>
          <a:xfrm>
            <a:off x="-60480" y="152280"/>
            <a:ext cx="640080" cy="1054080"/>
            <a:chOff x="-60480" y="152280"/>
            <a:chExt cx="640080" cy="1054080"/>
          </a:xfrm>
        </p:grpSpPr>
        <p:pic>
          <p:nvPicPr>
            <p:cNvPr id="109" name="Прямоугольный треугольник 4"/>
            <p:cNvPicPr/>
            <p:nvPr/>
          </p:nvPicPr>
          <p:blipFill>
            <a:blip r:embed="rId3" cstate="print"/>
            <a:stretch/>
          </p:blipFill>
          <p:spPr>
            <a:xfrm>
              <a:off x="-60480" y="152280"/>
              <a:ext cx="640080" cy="1054080"/>
            </a:xfrm>
            <a:prstGeom prst="rect">
              <a:avLst/>
            </a:prstGeom>
            <a:ln>
              <a:noFill/>
            </a:ln>
          </p:spPr>
        </p:pic>
        <p:sp>
          <p:nvSpPr>
            <p:cNvPr id="110" name="CustomShape 5"/>
            <p:cNvSpPr/>
            <p:nvPr/>
          </p:nvSpPr>
          <p:spPr>
            <a:xfrm rot="10800000">
              <a:off x="44280" y="266760"/>
              <a:ext cx="262080" cy="3096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11" name="Line 6"/>
          <p:cNvSpPr/>
          <p:nvPr/>
        </p:nvSpPr>
        <p:spPr>
          <a:xfrm flipV="1">
            <a:off x="380880" y="188640"/>
            <a:ext cx="6127920" cy="3240"/>
          </a:xfrm>
          <a:prstGeom prst="line">
            <a:avLst/>
          </a:prstGeom>
          <a:ln w="15840">
            <a:solidFill>
              <a:srgbClr val="7F7F7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12" name="Group 7"/>
          <p:cNvGrpSpPr/>
          <p:nvPr/>
        </p:nvGrpSpPr>
        <p:grpSpPr>
          <a:xfrm>
            <a:off x="8553600" y="165240"/>
            <a:ext cx="645840" cy="1103040"/>
            <a:chOff x="8553600" y="165240"/>
            <a:chExt cx="645840" cy="1103040"/>
          </a:xfrm>
        </p:grpSpPr>
        <p:pic>
          <p:nvPicPr>
            <p:cNvPr id="113" name="Прямоугольный треугольник 7"/>
            <p:cNvPicPr/>
            <p:nvPr/>
          </p:nvPicPr>
          <p:blipFill>
            <a:blip r:embed="rId4" cstate="print"/>
            <a:stretch/>
          </p:blipFill>
          <p:spPr>
            <a:xfrm>
              <a:off x="8553600" y="165240"/>
              <a:ext cx="645840" cy="1103040"/>
            </a:xfrm>
            <a:prstGeom prst="rect">
              <a:avLst/>
            </a:prstGeom>
            <a:ln>
              <a:noFill/>
            </a:ln>
          </p:spPr>
        </p:pic>
        <p:sp>
          <p:nvSpPr>
            <p:cNvPr id="114" name="CustomShape 8"/>
            <p:cNvSpPr/>
            <p:nvPr/>
          </p:nvSpPr>
          <p:spPr>
            <a:xfrm>
              <a:off x="8836200" y="776160"/>
              <a:ext cx="263520" cy="3272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15" name="Line 9"/>
          <p:cNvSpPr/>
          <p:nvPr/>
        </p:nvSpPr>
        <p:spPr>
          <a:xfrm>
            <a:off x="2936880" y="1182600"/>
            <a:ext cx="5746680" cy="4680"/>
          </a:xfrm>
          <a:prstGeom prst="line">
            <a:avLst/>
          </a:prstGeom>
          <a:ln w="15840">
            <a:solidFill>
              <a:srgbClr val="0070C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6" name="CustomShape 10"/>
          <p:cNvSpPr/>
          <p:nvPr/>
        </p:nvSpPr>
        <p:spPr>
          <a:xfrm>
            <a:off x="479520" y="217440"/>
            <a:ext cx="8526240" cy="979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003399"/>
                </a:solidFill>
                <a:latin typeface="Tahoma"/>
                <a:ea typeface="Tahoma"/>
              </a:rPr>
              <a:t>МП «УСПЕХ КАЖДОГО РЕБЕНКА»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7" name="Picture 2" descr="E:\Мои документы\Выступления Кулешовой О.А\день ДОО ТО 18.03.2019\Рисунок4.png"/>
          <p:cNvPicPr/>
          <p:nvPr/>
        </p:nvPicPr>
        <p:blipFill>
          <a:blip r:embed="rId5" cstate="print"/>
          <a:srcRect l="59299" t="-32"/>
          <a:stretch/>
        </p:blipFill>
        <p:spPr>
          <a:xfrm>
            <a:off x="0" y="1152360"/>
            <a:ext cx="539640" cy="5705640"/>
          </a:xfrm>
          <a:prstGeom prst="rect">
            <a:avLst/>
          </a:prstGeom>
          <a:ln>
            <a:noFill/>
          </a:ln>
        </p:spPr>
      </p:pic>
      <p:pic>
        <p:nvPicPr>
          <p:cNvPr id="118" name="Picture 2" descr="http://cdn.onlinewebfonts.com/svg/img_558530.png"/>
          <p:cNvPicPr/>
          <p:nvPr/>
        </p:nvPicPr>
        <p:blipFill>
          <a:blip r:embed="rId6" cstate="print">
            <a:lum bright="54000"/>
          </a:blip>
          <a:stretch/>
        </p:blipFill>
        <p:spPr>
          <a:xfrm>
            <a:off x="611280" y="4653000"/>
            <a:ext cx="585720" cy="595440"/>
          </a:xfrm>
          <a:prstGeom prst="rect">
            <a:avLst/>
          </a:prstGeom>
          <a:ln>
            <a:noFill/>
          </a:ln>
        </p:spPr>
      </p:pic>
      <p:pic>
        <p:nvPicPr>
          <p:cNvPr id="119" name="Picture 8" descr="http://cdn.onlinewebfonts.com/svg/img_419019.png"/>
          <p:cNvPicPr/>
          <p:nvPr/>
        </p:nvPicPr>
        <p:blipFill>
          <a:blip r:embed="rId7" cstate="print">
            <a:lum bright="54000"/>
          </a:blip>
          <a:stretch/>
        </p:blipFill>
        <p:spPr>
          <a:xfrm>
            <a:off x="539640" y="2565360"/>
            <a:ext cx="547920" cy="623880"/>
          </a:xfrm>
          <a:prstGeom prst="rect">
            <a:avLst/>
          </a:prstGeom>
          <a:ln>
            <a:noFill/>
          </a:ln>
        </p:spPr>
      </p:pic>
      <p:pic>
        <p:nvPicPr>
          <p:cNvPr id="120" name="Picture 16" descr="https://im0-tub-ru.yandex.net/i?id=0ccd6f9c26f5514d13cb7b34c34ff34b-l&amp;n=13"/>
          <p:cNvPicPr/>
          <p:nvPr/>
        </p:nvPicPr>
        <p:blipFill>
          <a:blip r:embed="rId8" cstate="print">
            <a:lum bright="46000"/>
          </a:blip>
          <a:srcRect l="13975" t="16177" r="15188" b="14880"/>
          <a:stretch/>
        </p:blipFill>
        <p:spPr>
          <a:xfrm>
            <a:off x="582480" y="3284640"/>
            <a:ext cx="609840" cy="649080"/>
          </a:xfrm>
          <a:prstGeom prst="rect">
            <a:avLst/>
          </a:prstGeom>
          <a:ln>
            <a:noFill/>
          </a:ln>
        </p:spPr>
      </p:pic>
      <p:pic>
        <p:nvPicPr>
          <p:cNvPr id="121" name="Picture 18" descr="https://gofossilfree.org/usa/wp-content/uploads/sites/6/2017/11/noun_1232805.png"/>
          <p:cNvPicPr/>
          <p:nvPr/>
        </p:nvPicPr>
        <p:blipFill>
          <a:blip r:embed="rId9" cstate="print">
            <a:lum bright="54000"/>
          </a:blip>
          <a:stretch/>
        </p:blipFill>
        <p:spPr>
          <a:xfrm>
            <a:off x="611280" y="3933720"/>
            <a:ext cx="590400" cy="647640"/>
          </a:xfrm>
          <a:prstGeom prst="rect">
            <a:avLst/>
          </a:prstGeom>
          <a:ln>
            <a:noFill/>
          </a:ln>
        </p:spPr>
      </p:pic>
      <p:pic>
        <p:nvPicPr>
          <p:cNvPr id="122" name="Picture 20" descr="http://cdn.onlinewebfonts.com/svg/img_520028.png"/>
          <p:cNvPicPr/>
          <p:nvPr/>
        </p:nvPicPr>
        <p:blipFill>
          <a:blip r:embed="rId10" cstate="print"/>
          <a:stretch/>
        </p:blipFill>
        <p:spPr>
          <a:xfrm>
            <a:off x="250920" y="1052640"/>
            <a:ext cx="554040" cy="647640"/>
          </a:xfrm>
          <a:prstGeom prst="rect">
            <a:avLst/>
          </a:prstGeom>
          <a:ln>
            <a:noFill/>
          </a:ln>
        </p:spPr>
      </p:pic>
      <p:pic>
        <p:nvPicPr>
          <p:cNvPr id="123" name="Picture 22" descr="https://im0-tub-ru.yandex.net/i?id=bf2684ca9f838484d68e4e1a0d38c809&amp;n=13&amp;exp=1"/>
          <p:cNvPicPr/>
          <p:nvPr/>
        </p:nvPicPr>
        <p:blipFill>
          <a:blip r:embed="rId11" cstate="print">
            <a:lum bright="58000"/>
          </a:blip>
          <a:stretch/>
        </p:blipFill>
        <p:spPr>
          <a:xfrm>
            <a:off x="468360" y="1773360"/>
            <a:ext cx="577800" cy="647640"/>
          </a:xfrm>
          <a:prstGeom prst="rect">
            <a:avLst/>
          </a:prstGeom>
          <a:ln>
            <a:noFill/>
          </a:ln>
        </p:spPr>
      </p:pic>
      <p:sp>
        <p:nvSpPr>
          <p:cNvPr id="124" name="CustomShape 11"/>
          <p:cNvSpPr/>
          <p:nvPr/>
        </p:nvSpPr>
        <p:spPr>
          <a:xfrm>
            <a:off x="468360" y="1773360"/>
            <a:ext cx="574560" cy="647640"/>
          </a:xfrm>
          <a:prstGeom prst="ellipse">
            <a:avLst/>
          </a:prstGeom>
          <a:noFill/>
          <a:ln w="57240">
            <a:solidFill>
              <a:srgbClr val="7F7F7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5" name="CustomShape 12"/>
          <p:cNvSpPr/>
          <p:nvPr/>
        </p:nvSpPr>
        <p:spPr>
          <a:xfrm>
            <a:off x="3651120" y="1189080"/>
            <a:ext cx="5492880" cy="806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r">
              <a:lnSpc>
                <a:spcPct val="80000"/>
              </a:lnSpc>
            </a:pPr>
            <a:r>
              <a:rPr lang="ru-RU" sz="2800" b="1" strike="noStrike" spc="-1">
                <a:solidFill>
                  <a:srgbClr val="92D050"/>
                </a:solidFill>
                <a:latin typeface="Tahoma"/>
                <a:ea typeface="Tahoma"/>
              </a:rPr>
              <a:t>КЛЮЧЕВЫЕ МЕРОПРИЯТИЯ И ПРОМЕЖУТОЧНЫЕ ИТОГИ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CustomShape 13"/>
          <p:cNvSpPr/>
          <p:nvPr/>
        </p:nvSpPr>
        <p:spPr>
          <a:xfrm>
            <a:off x="6037200" y="-1324080"/>
            <a:ext cx="2898720" cy="1465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Times New Roman"/>
                <a:ea typeface="Times New Roman"/>
              </a:rPr>
              <a:t>ЗАТО Северск вошло в число 10 муниципальных образований ТО по отработке в пилотном режиме ПФДО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CustomShape 14"/>
          <p:cNvSpPr/>
          <p:nvPr/>
        </p:nvSpPr>
        <p:spPr>
          <a:xfrm>
            <a:off x="1258920" y="1773360"/>
            <a:ext cx="5059440" cy="647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6800" rIns="0" bIns="468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99"/>
                </a:solidFill>
                <a:latin typeface="Calibri"/>
              </a:rPr>
              <a:t>ПЕРСОНИФИЦИРОВАННОЕ ДОПОЛНИТЕЛЬНОЕ ОБРАЗОВАНИЕ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CustomShape 15"/>
          <p:cNvSpPr/>
          <p:nvPr/>
        </p:nvSpPr>
        <p:spPr>
          <a:xfrm>
            <a:off x="6948360" y="2060640"/>
            <a:ext cx="2048040" cy="4537080"/>
          </a:xfrm>
          <a:prstGeom prst="rect">
            <a:avLst/>
          </a:prstGeom>
          <a:solidFill>
            <a:srgbClr val="7F7F7F"/>
          </a:solidFill>
          <a:ln w="25560">
            <a:solidFill>
              <a:srgbClr val="7F7F7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9" name="CustomShape 16"/>
          <p:cNvSpPr/>
          <p:nvPr/>
        </p:nvSpPr>
        <p:spPr>
          <a:xfrm>
            <a:off x="1187280" y="2421000"/>
            <a:ext cx="5185080" cy="119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</a:rPr>
              <a:t>РОСТ ОХВАТА ДЕТЕЙ </a:t>
            </a: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ПРОГРАММАМИ ДОПОЛНИТЕЛЬНОГО ОБРАЗОВАНИЯ НА </a:t>
            </a:r>
            <a:r>
              <a:rPr lang="ru-RU" sz="1800" b="1" strike="noStrike" spc="-1">
                <a:solidFill>
                  <a:srgbClr val="000000"/>
                </a:solidFill>
                <a:latin typeface="Calibri"/>
              </a:rPr>
              <a:t>23%</a:t>
            </a: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 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(</a:t>
            </a:r>
            <a:r>
              <a:rPr lang="ru-RU" sz="1800" b="1" strike="noStrike" spc="-1">
                <a:solidFill>
                  <a:srgbClr val="000000"/>
                </a:solidFill>
                <a:latin typeface="Calibri"/>
              </a:rPr>
              <a:t>12824</a:t>
            </a: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 ЧЕЛОВЕКА В 2019 ГОДУ (2018 – 9111 ЧЕЛ.), СОГЛАСНО СТАТИСТИЧЕСКОМУ ОТЧЕТУ 1-ДОП)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CustomShape 17"/>
          <p:cNvSpPr/>
          <p:nvPr/>
        </p:nvSpPr>
        <p:spPr>
          <a:xfrm>
            <a:off x="1187280" y="3573360"/>
            <a:ext cx="5832720" cy="1739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</a:rPr>
              <a:t>РОСТ ОХВАТА ДЕТЕЙ </a:t>
            </a: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ПРОГРАММАМИ ДОПОЛНИТЕЛЬНОГО ОБРАЗОВАНИЯ ЕСТЕСТВЕННОНАУЧНОЙ И ТЕХНИЧЕСКОЙ НАПРАВЛЕННОСТИ НА </a:t>
            </a:r>
            <a:r>
              <a:rPr lang="ru-RU" sz="1800" b="1" strike="noStrike" spc="-1">
                <a:solidFill>
                  <a:srgbClr val="000000"/>
                </a:solidFill>
                <a:latin typeface="Calibri"/>
              </a:rPr>
              <a:t>10%</a:t>
            </a: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  (</a:t>
            </a:r>
            <a:r>
              <a:rPr lang="ru-RU" sz="1800" b="1" strike="noStrike" spc="-1">
                <a:solidFill>
                  <a:srgbClr val="000000"/>
                </a:solidFill>
                <a:latin typeface="Calibri"/>
              </a:rPr>
              <a:t>2853</a:t>
            </a: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 ЧЕЛОВЕКА В 2019 ГОДУ (2018 – 1417 ЧЕЛ.), СОГЛАСНО СТАТИСТИЧЕСКОМУ ОТЧЕТУ 1-ДОП)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CustomShape 18"/>
          <p:cNvSpPr/>
          <p:nvPr/>
        </p:nvSpPr>
        <p:spPr>
          <a:xfrm>
            <a:off x="1187280" y="5300640"/>
            <a:ext cx="5977080" cy="119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3399"/>
                </a:solidFill>
                <a:latin typeface="Calibri"/>
              </a:rPr>
              <a:t>ВНЕДРЕНИЕ ЦЕЛЕВОЙ МОДЕЛИ РАЗВИТИЯ РЕГИОНАЛЬНЫХ СИСТЕМ ДОПОЛНИТЕЛЬНОГО ОБРАЗОВАНИЯ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В 2019 ГОДУ </a:t>
            </a:r>
            <a:r>
              <a:rPr lang="ru-RU" sz="1800" b="1" strike="noStrike" spc="-1">
                <a:solidFill>
                  <a:srgbClr val="000000"/>
                </a:solidFill>
                <a:latin typeface="Calibri"/>
              </a:rPr>
              <a:t>311 СЕРТИФИКАТОВ ПФДО </a:t>
            </a: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(В 2018 - 336)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2" name="Рисунок 27" descr="C:\Users\DDA9~1\AppData\Local\Temp\компьютерные технологии.jpg"/>
          <p:cNvPicPr/>
          <p:nvPr/>
        </p:nvPicPr>
        <p:blipFill>
          <a:blip r:embed="rId12" cstate="print"/>
          <a:stretch/>
        </p:blipFill>
        <p:spPr>
          <a:xfrm>
            <a:off x="7380360" y="3500280"/>
            <a:ext cx="1149120" cy="1584360"/>
          </a:xfrm>
          <a:prstGeom prst="rect">
            <a:avLst/>
          </a:prstGeom>
          <a:ln>
            <a:noFill/>
          </a:ln>
        </p:spPr>
      </p:pic>
      <p:pic>
        <p:nvPicPr>
          <p:cNvPr id="133" name="Рисунок 29" descr="C:\Users\DDA9~1\AppData\Local\Temp\ПДД.JPG"/>
          <p:cNvPicPr/>
          <p:nvPr/>
        </p:nvPicPr>
        <p:blipFill>
          <a:blip r:embed="rId13" cstate="print"/>
          <a:stretch/>
        </p:blipFill>
        <p:spPr>
          <a:xfrm>
            <a:off x="7020000" y="5157720"/>
            <a:ext cx="1944720" cy="1366920"/>
          </a:xfrm>
          <a:prstGeom prst="rect">
            <a:avLst/>
          </a:prstGeom>
          <a:ln>
            <a:noFill/>
          </a:ln>
        </p:spPr>
      </p:pic>
      <p:pic>
        <p:nvPicPr>
          <p:cNvPr id="134" name="Рисунок 32" descr="C:\Users\DDA9~1\AppData\Local\Temp\ песочная анимация.JPG .jpg"/>
          <p:cNvPicPr/>
          <p:nvPr/>
        </p:nvPicPr>
        <p:blipFill>
          <a:blip r:embed="rId14" cstate="print"/>
          <a:stretch/>
        </p:blipFill>
        <p:spPr>
          <a:xfrm>
            <a:off x="7020000" y="2133720"/>
            <a:ext cx="1963800" cy="1295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"/>
          <p:cNvGrpSpPr/>
          <p:nvPr/>
        </p:nvGrpSpPr>
        <p:grpSpPr>
          <a:xfrm>
            <a:off x="450720" y="4992840"/>
            <a:ext cx="658800" cy="682560"/>
            <a:chOff x="450720" y="4992840"/>
            <a:chExt cx="658800" cy="682560"/>
          </a:xfrm>
        </p:grpSpPr>
        <p:pic>
          <p:nvPicPr>
            <p:cNvPr id="136" name="Овал 20"/>
            <p:cNvPicPr/>
            <p:nvPr/>
          </p:nvPicPr>
          <p:blipFill>
            <a:blip r:embed="rId2" cstate="print"/>
            <a:stretch/>
          </p:blipFill>
          <p:spPr>
            <a:xfrm>
              <a:off x="450720" y="4992840"/>
              <a:ext cx="658800" cy="682560"/>
            </a:xfrm>
            <a:prstGeom prst="rect">
              <a:avLst/>
            </a:prstGeom>
            <a:ln>
              <a:noFill/>
            </a:ln>
          </p:spPr>
        </p:pic>
        <p:sp>
          <p:nvSpPr>
            <p:cNvPr id="137" name="CustomShape 2"/>
            <p:cNvSpPr/>
            <p:nvPr/>
          </p:nvSpPr>
          <p:spPr>
            <a:xfrm>
              <a:off x="560520" y="5108400"/>
              <a:ext cx="447480" cy="4572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38" name="CustomShape 3"/>
          <p:cNvSpPr/>
          <p:nvPr/>
        </p:nvSpPr>
        <p:spPr>
          <a:xfrm>
            <a:off x="7086600" y="6492960"/>
            <a:ext cx="2057400" cy="365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r">
              <a:lnSpc>
                <a:spcPct val="100000"/>
              </a:lnSpc>
            </a:pPr>
            <a:fld id="{16A45A26-DF69-4F3D-A869-016F162041E4}" type="slidenum">
              <a:rPr lang="ru-RU" sz="1200" b="0" strike="noStrike" spc="-1">
                <a:solidFill>
                  <a:srgbClr val="898989"/>
                </a:solidFill>
                <a:latin typeface="Calibri"/>
              </a:rPr>
              <a:pPr algn="r">
                <a:lnSpc>
                  <a:spcPct val="100000"/>
                </a:lnSpc>
              </a:pPr>
              <a:t>4</a:t>
            </a:fld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39" name="Group 4"/>
          <p:cNvGrpSpPr/>
          <p:nvPr/>
        </p:nvGrpSpPr>
        <p:grpSpPr>
          <a:xfrm>
            <a:off x="-60480" y="152280"/>
            <a:ext cx="640080" cy="1054080"/>
            <a:chOff x="-60480" y="152280"/>
            <a:chExt cx="640080" cy="1054080"/>
          </a:xfrm>
        </p:grpSpPr>
        <p:pic>
          <p:nvPicPr>
            <p:cNvPr id="140" name="Прямоугольный треугольник 4"/>
            <p:cNvPicPr/>
            <p:nvPr/>
          </p:nvPicPr>
          <p:blipFill>
            <a:blip r:embed="rId3" cstate="print"/>
            <a:stretch/>
          </p:blipFill>
          <p:spPr>
            <a:xfrm>
              <a:off x="-60480" y="152280"/>
              <a:ext cx="640080" cy="1054080"/>
            </a:xfrm>
            <a:prstGeom prst="rect">
              <a:avLst/>
            </a:prstGeom>
            <a:ln>
              <a:noFill/>
            </a:ln>
          </p:spPr>
        </p:pic>
        <p:sp>
          <p:nvSpPr>
            <p:cNvPr id="141" name="CustomShape 5"/>
            <p:cNvSpPr/>
            <p:nvPr/>
          </p:nvSpPr>
          <p:spPr>
            <a:xfrm rot="10800000">
              <a:off x="44280" y="266760"/>
              <a:ext cx="262080" cy="3096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42" name="Line 6"/>
          <p:cNvSpPr/>
          <p:nvPr/>
        </p:nvSpPr>
        <p:spPr>
          <a:xfrm flipV="1">
            <a:off x="380880" y="188640"/>
            <a:ext cx="6127920" cy="3240"/>
          </a:xfrm>
          <a:prstGeom prst="line">
            <a:avLst/>
          </a:prstGeom>
          <a:ln w="15840">
            <a:solidFill>
              <a:srgbClr val="7F7F7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43" name="Group 7"/>
          <p:cNvGrpSpPr/>
          <p:nvPr/>
        </p:nvGrpSpPr>
        <p:grpSpPr>
          <a:xfrm>
            <a:off x="8759880" y="-36360"/>
            <a:ext cx="439560" cy="1029960"/>
            <a:chOff x="8759880" y="-36360"/>
            <a:chExt cx="439560" cy="1029960"/>
          </a:xfrm>
        </p:grpSpPr>
        <p:pic>
          <p:nvPicPr>
            <p:cNvPr id="144" name="Прямоугольный треугольник 7"/>
            <p:cNvPicPr/>
            <p:nvPr/>
          </p:nvPicPr>
          <p:blipFill>
            <a:blip r:embed="rId4" cstate="print"/>
            <a:stretch/>
          </p:blipFill>
          <p:spPr>
            <a:xfrm>
              <a:off x="8759880" y="-36360"/>
              <a:ext cx="439560" cy="1029960"/>
            </a:xfrm>
            <a:prstGeom prst="rect">
              <a:avLst/>
            </a:prstGeom>
            <a:ln>
              <a:noFill/>
            </a:ln>
          </p:spPr>
        </p:pic>
        <p:sp>
          <p:nvSpPr>
            <p:cNvPr id="145" name="CustomShape 8"/>
            <p:cNvSpPr/>
            <p:nvPr/>
          </p:nvSpPr>
          <p:spPr>
            <a:xfrm>
              <a:off x="8955000" y="530280"/>
              <a:ext cx="162000" cy="30312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46" name="Line 9"/>
          <p:cNvSpPr/>
          <p:nvPr/>
        </p:nvSpPr>
        <p:spPr>
          <a:xfrm>
            <a:off x="3059280" y="907920"/>
            <a:ext cx="5746680" cy="5040"/>
          </a:xfrm>
          <a:prstGeom prst="line">
            <a:avLst/>
          </a:prstGeom>
          <a:ln w="15840">
            <a:solidFill>
              <a:srgbClr val="0070C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" name="CustomShape 10"/>
          <p:cNvSpPr/>
          <p:nvPr/>
        </p:nvSpPr>
        <p:spPr>
          <a:xfrm>
            <a:off x="684360" y="217440"/>
            <a:ext cx="8135640" cy="619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003399"/>
                </a:solidFill>
                <a:latin typeface="Tahoma"/>
                <a:ea typeface="Tahoma"/>
              </a:rPr>
              <a:t>МП «УСПЕХ КАЖДОГО РЕБЕНКА»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8" name="Picture 2" descr="E:\Мои документы\Выступления Кулешовой О.А\день ДОО ТО 18.03.2019\Рисунок4.png"/>
          <p:cNvPicPr/>
          <p:nvPr/>
        </p:nvPicPr>
        <p:blipFill>
          <a:blip r:embed="rId5" cstate="print"/>
          <a:srcRect l="59299" t="-32"/>
          <a:stretch/>
        </p:blipFill>
        <p:spPr>
          <a:xfrm>
            <a:off x="0" y="1152360"/>
            <a:ext cx="539640" cy="5445360"/>
          </a:xfrm>
          <a:prstGeom prst="rect">
            <a:avLst/>
          </a:prstGeom>
          <a:ln>
            <a:noFill/>
          </a:ln>
        </p:spPr>
      </p:pic>
      <p:pic>
        <p:nvPicPr>
          <p:cNvPr id="149" name="Picture 2" descr="http://cdn.onlinewebfonts.com/svg/img_558530.png"/>
          <p:cNvPicPr/>
          <p:nvPr/>
        </p:nvPicPr>
        <p:blipFill>
          <a:blip r:embed="rId6" cstate="print">
            <a:lum bright="54000"/>
          </a:blip>
          <a:stretch/>
        </p:blipFill>
        <p:spPr>
          <a:xfrm>
            <a:off x="468360" y="5013360"/>
            <a:ext cx="647640" cy="647640"/>
          </a:xfrm>
          <a:prstGeom prst="rect">
            <a:avLst/>
          </a:prstGeom>
          <a:ln>
            <a:noFill/>
          </a:ln>
        </p:spPr>
      </p:pic>
      <p:pic>
        <p:nvPicPr>
          <p:cNvPr id="150" name="Picture 8" descr="http://cdn.onlinewebfonts.com/svg/img_419019.png"/>
          <p:cNvPicPr/>
          <p:nvPr/>
        </p:nvPicPr>
        <p:blipFill>
          <a:blip r:embed="rId7" cstate="print">
            <a:lum bright="54000"/>
          </a:blip>
          <a:stretch/>
        </p:blipFill>
        <p:spPr>
          <a:xfrm>
            <a:off x="539640" y="2708280"/>
            <a:ext cx="690840" cy="698400"/>
          </a:xfrm>
          <a:prstGeom prst="rect">
            <a:avLst/>
          </a:prstGeom>
          <a:ln>
            <a:noFill/>
          </a:ln>
        </p:spPr>
      </p:pic>
      <p:pic>
        <p:nvPicPr>
          <p:cNvPr id="151" name="Picture 16" descr="https://im0-tub-ru.yandex.net/i?id=0ccd6f9c26f5514d13cb7b34c34ff34b-l&amp;n=13"/>
          <p:cNvPicPr/>
          <p:nvPr/>
        </p:nvPicPr>
        <p:blipFill>
          <a:blip r:embed="rId8" cstate="print">
            <a:lum bright="46000"/>
          </a:blip>
          <a:srcRect l="13963" t="16186" r="15200" b="14856"/>
          <a:stretch/>
        </p:blipFill>
        <p:spPr>
          <a:xfrm>
            <a:off x="539640" y="3500280"/>
            <a:ext cx="720720" cy="765360"/>
          </a:xfrm>
          <a:prstGeom prst="rect">
            <a:avLst/>
          </a:prstGeom>
          <a:ln>
            <a:noFill/>
          </a:ln>
        </p:spPr>
      </p:pic>
      <p:pic>
        <p:nvPicPr>
          <p:cNvPr id="152" name="Picture 18" descr="https://gofossilfree.org/usa/wp-content/uploads/sites/6/2017/11/noun_1232805.png"/>
          <p:cNvPicPr/>
          <p:nvPr/>
        </p:nvPicPr>
        <p:blipFill>
          <a:blip r:embed="rId9" cstate="print">
            <a:lum bright="54000"/>
          </a:blip>
          <a:stretch/>
        </p:blipFill>
        <p:spPr>
          <a:xfrm>
            <a:off x="539640" y="4292640"/>
            <a:ext cx="655920" cy="671400"/>
          </a:xfrm>
          <a:prstGeom prst="rect">
            <a:avLst/>
          </a:prstGeom>
          <a:ln>
            <a:noFill/>
          </a:ln>
        </p:spPr>
      </p:pic>
      <p:pic>
        <p:nvPicPr>
          <p:cNvPr id="153" name="Picture 20" descr="http://cdn.onlinewebfonts.com/svg/img_520028.png"/>
          <p:cNvPicPr/>
          <p:nvPr/>
        </p:nvPicPr>
        <p:blipFill>
          <a:blip r:embed="rId10" cstate="print"/>
          <a:stretch/>
        </p:blipFill>
        <p:spPr>
          <a:xfrm>
            <a:off x="250920" y="1125360"/>
            <a:ext cx="662040" cy="646200"/>
          </a:xfrm>
          <a:prstGeom prst="rect">
            <a:avLst/>
          </a:prstGeom>
          <a:ln>
            <a:noFill/>
          </a:ln>
        </p:spPr>
      </p:pic>
      <p:pic>
        <p:nvPicPr>
          <p:cNvPr id="154" name="Picture 22" descr="https://im0-tub-ru.yandex.net/i?id=bf2684ca9f838484d68e4e1a0d38c809&amp;n=13&amp;exp=1"/>
          <p:cNvPicPr/>
          <p:nvPr/>
        </p:nvPicPr>
        <p:blipFill>
          <a:blip r:embed="rId11" cstate="print">
            <a:lum bright="58000"/>
          </a:blip>
          <a:stretch/>
        </p:blipFill>
        <p:spPr>
          <a:xfrm>
            <a:off x="468360" y="1844640"/>
            <a:ext cx="711000" cy="797040"/>
          </a:xfrm>
          <a:prstGeom prst="rect">
            <a:avLst/>
          </a:prstGeom>
          <a:ln>
            <a:noFill/>
          </a:ln>
        </p:spPr>
      </p:pic>
      <p:sp>
        <p:nvSpPr>
          <p:cNvPr id="155" name="CustomShape 11"/>
          <p:cNvSpPr/>
          <p:nvPr/>
        </p:nvSpPr>
        <p:spPr>
          <a:xfrm>
            <a:off x="468360" y="1844640"/>
            <a:ext cx="658800" cy="739800"/>
          </a:xfrm>
          <a:prstGeom prst="ellipse">
            <a:avLst/>
          </a:prstGeom>
          <a:noFill/>
          <a:ln w="57240">
            <a:solidFill>
              <a:srgbClr val="7F7F7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6" name="CustomShape 12"/>
          <p:cNvSpPr/>
          <p:nvPr/>
        </p:nvSpPr>
        <p:spPr>
          <a:xfrm>
            <a:off x="4140360" y="981000"/>
            <a:ext cx="5003640" cy="511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r">
              <a:lnSpc>
                <a:spcPct val="70000"/>
              </a:lnSpc>
            </a:pPr>
            <a:r>
              <a:rPr lang="ru-RU" sz="1800" b="1" strike="noStrike" spc="-1">
                <a:solidFill>
                  <a:srgbClr val="92D050"/>
                </a:solidFill>
                <a:latin typeface="Tahoma"/>
                <a:ea typeface="Tahoma"/>
              </a:rPr>
              <a:t>КЛЮЧЕВЫЕ МЕРОПРИЯТИЯ И ПРОМЕЖУТОЧНЫЕ ИТОГИ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Line 13"/>
          <p:cNvSpPr/>
          <p:nvPr/>
        </p:nvSpPr>
        <p:spPr>
          <a:xfrm>
            <a:off x="4859280" y="1916280"/>
            <a:ext cx="73080" cy="4014720"/>
          </a:xfrm>
          <a:prstGeom prst="line">
            <a:avLst/>
          </a:prstGeom>
          <a:ln w="38160">
            <a:solidFill>
              <a:srgbClr val="003399"/>
            </a:solidFill>
            <a:custDash>
              <a:ds d="300000" sp="2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8" name="CustomShape 14"/>
          <p:cNvSpPr/>
          <p:nvPr/>
        </p:nvSpPr>
        <p:spPr>
          <a:xfrm>
            <a:off x="1403280" y="1557360"/>
            <a:ext cx="3168720" cy="824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3399"/>
                </a:solidFill>
                <a:latin typeface="Calibri"/>
              </a:rPr>
              <a:t>РЕАЛИЗАЦИЯ ПРОЕКТОВ, НАПРАВЛЕННЫХ НА РАННЮЮ ПРОФОРИЕНТАЦИЮ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CustomShape 15"/>
          <p:cNvSpPr/>
          <p:nvPr/>
        </p:nvSpPr>
        <p:spPr>
          <a:xfrm>
            <a:off x="1403280" y="3357720"/>
            <a:ext cx="4103640" cy="64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</a:rPr>
              <a:t>«ПРОЕКТОРИЯ» 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В 2019 ГОДУ </a:t>
            </a:r>
            <a:r>
              <a:rPr lang="ru-RU" sz="1800" b="1" strike="noStrike" spc="-1">
                <a:solidFill>
                  <a:srgbClr val="000000"/>
                </a:solidFill>
                <a:latin typeface="Calibri"/>
              </a:rPr>
              <a:t>9,680 </a:t>
            </a: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ТЫС.ЧЕЛОВЕК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CustomShape 16"/>
          <p:cNvSpPr/>
          <p:nvPr/>
        </p:nvSpPr>
        <p:spPr>
          <a:xfrm>
            <a:off x="1403280" y="4076640"/>
            <a:ext cx="3672000" cy="64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</a:rPr>
              <a:t>«БИЛЕТ В БУДУЩЕЕ»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В 2019 ГОДУ </a:t>
            </a:r>
            <a:r>
              <a:rPr lang="ru-RU" sz="1800" b="1" strike="noStrike" spc="-1">
                <a:solidFill>
                  <a:srgbClr val="000000"/>
                </a:solidFill>
                <a:latin typeface="Calibri"/>
              </a:rPr>
              <a:t>1,275</a:t>
            </a: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 ТЫС.ЧЕЛОВЕК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CustomShape 17"/>
          <p:cNvSpPr/>
          <p:nvPr/>
        </p:nvSpPr>
        <p:spPr>
          <a:xfrm>
            <a:off x="4932360" y="1484280"/>
            <a:ext cx="4287960" cy="824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3399"/>
                </a:solidFill>
                <a:latin typeface="Calibri"/>
              </a:rPr>
              <a:t>РАЗВИТИЕ НАУЧНО-ТЕХНИЧЕСКОГО ТВОРЧЕСТВА И ЕСТЕСТВЕННОНАУЧНОГО ОБРАЗОВАНИЯ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CustomShape 18"/>
          <p:cNvSpPr/>
          <p:nvPr/>
        </p:nvSpPr>
        <p:spPr>
          <a:xfrm>
            <a:off x="5003640" y="4149720"/>
            <a:ext cx="4140360" cy="1465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</a:rPr>
              <a:t>7,200 </a:t>
            </a: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ТЫС.ЧЕЛ. В 2019 ГОДУ ВОВЛЕЧЕНЫ В МЕРОПРИЯТИЯ ПО РАЗВИТИЮ НАУЧНО-ТЕХНИЧЕСКОГО ТВОРЧЕСТВА И ЕСТЕСТВЕННОНАУЧНОГО ОБРАЗОВАНИЯ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Line 19"/>
          <p:cNvSpPr/>
          <p:nvPr/>
        </p:nvSpPr>
        <p:spPr>
          <a:xfrm flipH="1">
            <a:off x="1476360" y="5877000"/>
            <a:ext cx="7416720" cy="0"/>
          </a:xfrm>
          <a:prstGeom prst="line">
            <a:avLst/>
          </a:prstGeom>
          <a:ln w="38160">
            <a:solidFill>
              <a:srgbClr val="003399"/>
            </a:solidFill>
            <a:custDash>
              <a:ds d="300000" sp="2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4" name="CustomShape 20"/>
          <p:cNvSpPr/>
          <p:nvPr/>
        </p:nvSpPr>
        <p:spPr>
          <a:xfrm>
            <a:off x="1295280" y="5934240"/>
            <a:ext cx="7848720" cy="947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</a:rPr>
              <a:t>В 2019 ГОДУ </a:t>
            </a:r>
            <a:r>
              <a:rPr lang="ru-RU" sz="2000" b="1" strike="noStrike" spc="-1">
                <a:solidFill>
                  <a:srgbClr val="000000"/>
                </a:solidFill>
                <a:latin typeface="Calibri"/>
              </a:rPr>
              <a:t>86,1</a:t>
            </a:r>
            <a:r>
              <a:rPr lang="ru-RU" sz="1800" b="1" strike="noStrike" spc="-1">
                <a:solidFill>
                  <a:srgbClr val="000000"/>
                </a:solidFill>
                <a:latin typeface="Calibri"/>
              </a:rPr>
              <a:t> % ДЕТЕЙ В ВОЗРАСТЕ ОТ 5 ДО 18 ЛЕТ, ПРОЖИВАЮЩИХ НА ТЕРРИТОРИИ ЗАТО СЕВЕРСК, ОХВАЧЕНЫ ДОПОЛНИТЕЛЬНЫМ ОБРАЗОВАНИЕМ (согласно статистике 1 -ДОП)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CustomShape 21"/>
          <p:cNvSpPr/>
          <p:nvPr/>
        </p:nvSpPr>
        <p:spPr>
          <a:xfrm>
            <a:off x="1332000" y="2492280"/>
            <a:ext cx="3527280" cy="64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</a:rPr>
              <a:t>«НЕДЕЛЯ БЕЗ ТУРНИКЕТОВ» 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В 2019 ГОДУ 4,379 ТЫС.ЧЕЛОВЕК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CustomShape 22"/>
          <p:cNvSpPr/>
          <p:nvPr/>
        </p:nvSpPr>
        <p:spPr>
          <a:xfrm>
            <a:off x="1403280" y="4797360"/>
            <a:ext cx="3673440" cy="64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</a:rPr>
              <a:t>«УРОК ЦИФРЫ»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В 2019 ГОДУ 14,525 ТЫС.ЧЕЛОВЕК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CustomShape 23"/>
          <p:cNvSpPr/>
          <p:nvPr/>
        </p:nvSpPr>
        <p:spPr>
          <a:xfrm>
            <a:off x="5003640" y="2349360"/>
            <a:ext cx="4140360" cy="91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</a:rPr>
              <a:t>2,362</a:t>
            </a: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 ТЫС ЧЕЛ. В 2019 ГОДУ ВОВЛЕЧЕНЫ В МЕРОПРИЯТИЯ ПРОЕКТА </a:t>
            </a:r>
            <a:r>
              <a:rPr lang="ru-RU" sz="1800" b="1" strike="noStrike" spc="-1">
                <a:solidFill>
                  <a:srgbClr val="000000"/>
                </a:solidFill>
                <a:latin typeface="Calibri"/>
              </a:rPr>
              <a:t>«СЕВЕРСКАЯ ИНЖЕНЕРНАЯ ШКОЛА»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CustomShape 24"/>
          <p:cNvSpPr/>
          <p:nvPr/>
        </p:nvSpPr>
        <p:spPr>
          <a:xfrm>
            <a:off x="4967280" y="3357720"/>
            <a:ext cx="4176720" cy="64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</a:rPr>
              <a:t>0,404</a:t>
            </a: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 ТЫС ЧЕЛ. В 2019 ГОДУ УЧАСТНИКИ ПРОЕКТА </a:t>
            </a:r>
            <a:r>
              <a:rPr lang="ru-RU" sz="1800" b="1" strike="noStrike" spc="-1">
                <a:solidFill>
                  <a:srgbClr val="000000"/>
                </a:solidFill>
                <a:latin typeface="Calibri"/>
              </a:rPr>
              <a:t>«ШКОЛЬНЫЙ ТЕХНОПАРК»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Group 1"/>
          <p:cNvGrpSpPr/>
          <p:nvPr/>
        </p:nvGrpSpPr>
        <p:grpSpPr>
          <a:xfrm>
            <a:off x="665280" y="5211720"/>
            <a:ext cx="663480" cy="676440"/>
            <a:chOff x="665280" y="5211720"/>
            <a:chExt cx="663480" cy="676440"/>
          </a:xfrm>
        </p:grpSpPr>
        <p:pic>
          <p:nvPicPr>
            <p:cNvPr id="170" name="Овал 20"/>
            <p:cNvPicPr/>
            <p:nvPr/>
          </p:nvPicPr>
          <p:blipFill>
            <a:blip r:embed="rId2" cstate="print"/>
            <a:stretch/>
          </p:blipFill>
          <p:spPr>
            <a:xfrm>
              <a:off x="665280" y="5211720"/>
              <a:ext cx="663480" cy="676440"/>
            </a:xfrm>
            <a:prstGeom prst="rect">
              <a:avLst/>
            </a:prstGeom>
            <a:ln>
              <a:noFill/>
            </a:ln>
          </p:spPr>
        </p:pic>
        <p:sp>
          <p:nvSpPr>
            <p:cNvPr id="171" name="CustomShape 2"/>
            <p:cNvSpPr/>
            <p:nvPr/>
          </p:nvSpPr>
          <p:spPr>
            <a:xfrm>
              <a:off x="776160" y="5324400"/>
              <a:ext cx="447840" cy="4572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72" name="CustomShape 3"/>
          <p:cNvSpPr/>
          <p:nvPr/>
        </p:nvSpPr>
        <p:spPr>
          <a:xfrm>
            <a:off x="7086600" y="6492960"/>
            <a:ext cx="2057400" cy="365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r">
              <a:lnSpc>
                <a:spcPct val="100000"/>
              </a:lnSpc>
            </a:pPr>
            <a:fld id="{37144004-D05C-4048-B568-8897F38AE8A4}" type="slidenum">
              <a:rPr lang="ru-RU" sz="1200" b="0" strike="noStrike" spc="-1">
                <a:solidFill>
                  <a:srgbClr val="898989"/>
                </a:solidFill>
                <a:latin typeface="Calibri"/>
              </a:rPr>
              <a:pPr algn="r">
                <a:lnSpc>
                  <a:spcPct val="100000"/>
                </a:lnSpc>
              </a:pPr>
              <a:t>5</a:t>
            </a:fld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73" name="Group 4"/>
          <p:cNvGrpSpPr/>
          <p:nvPr/>
        </p:nvGrpSpPr>
        <p:grpSpPr>
          <a:xfrm>
            <a:off x="-60480" y="152280"/>
            <a:ext cx="640080" cy="1054080"/>
            <a:chOff x="-60480" y="152280"/>
            <a:chExt cx="640080" cy="1054080"/>
          </a:xfrm>
        </p:grpSpPr>
        <p:pic>
          <p:nvPicPr>
            <p:cNvPr id="174" name="Прямоугольный треугольник 4"/>
            <p:cNvPicPr/>
            <p:nvPr/>
          </p:nvPicPr>
          <p:blipFill>
            <a:blip r:embed="rId3" cstate="print"/>
            <a:stretch/>
          </p:blipFill>
          <p:spPr>
            <a:xfrm>
              <a:off x="-60480" y="152280"/>
              <a:ext cx="640080" cy="1054080"/>
            </a:xfrm>
            <a:prstGeom prst="rect">
              <a:avLst/>
            </a:prstGeom>
            <a:ln>
              <a:noFill/>
            </a:ln>
          </p:spPr>
        </p:pic>
        <p:sp>
          <p:nvSpPr>
            <p:cNvPr id="175" name="CustomShape 5"/>
            <p:cNvSpPr/>
            <p:nvPr/>
          </p:nvSpPr>
          <p:spPr>
            <a:xfrm rot="10800000">
              <a:off x="44280" y="266760"/>
              <a:ext cx="262080" cy="3096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76" name="Line 6"/>
          <p:cNvSpPr/>
          <p:nvPr/>
        </p:nvSpPr>
        <p:spPr>
          <a:xfrm flipV="1">
            <a:off x="380880" y="188640"/>
            <a:ext cx="6127920" cy="3240"/>
          </a:xfrm>
          <a:prstGeom prst="line">
            <a:avLst/>
          </a:prstGeom>
          <a:ln w="15840">
            <a:solidFill>
              <a:srgbClr val="7F7F7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77" name="Group 7"/>
          <p:cNvGrpSpPr/>
          <p:nvPr/>
        </p:nvGrpSpPr>
        <p:grpSpPr>
          <a:xfrm>
            <a:off x="8553600" y="165240"/>
            <a:ext cx="645840" cy="1103040"/>
            <a:chOff x="8553600" y="165240"/>
            <a:chExt cx="645840" cy="1103040"/>
          </a:xfrm>
        </p:grpSpPr>
        <p:pic>
          <p:nvPicPr>
            <p:cNvPr id="178" name="Прямоугольный треугольник 7"/>
            <p:cNvPicPr/>
            <p:nvPr/>
          </p:nvPicPr>
          <p:blipFill>
            <a:blip r:embed="rId4" cstate="print"/>
            <a:stretch/>
          </p:blipFill>
          <p:spPr>
            <a:xfrm>
              <a:off x="8553600" y="165240"/>
              <a:ext cx="645840" cy="1103040"/>
            </a:xfrm>
            <a:prstGeom prst="rect">
              <a:avLst/>
            </a:prstGeom>
            <a:ln>
              <a:noFill/>
            </a:ln>
          </p:spPr>
        </p:pic>
        <p:sp>
          <p:nvSpPr>
            <p:cNvPr id="179" name="CustomShape 8"/>
            <p:cNvSpPr/>
            <p:nvPr/>
          </p:nvSpPr>
          <p:spPr>
            <a:xfrm>
              <a:off x="8836200" y="776160"/>
              <a:ext cx="263520" cy="3272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80" name="Line 9"/>
          <p:cNvSpPr/>
          <p:nvPr/>
        </p:nvSpPr>
        <p:spPr>
          <a:xfrm>
            <a:off x="2936880" y="1182600"/>
            <a:ext cx="5746680" cy="4680"/>
          </a:xfrm>
          <a:prstGeom prst="line">
            <a:avLst/>
          </a:prstGeom>
          <a:ln w="15840">
            <a:solidFill>
              <a:srgbClr val="0070C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1" name="CustomShape 10"/>
          <p:cNvSpPr/>
          <p:nvPr/>
        </p:nvSpPr>
        <p:spPr>
          <a:xfrm>
            <a:off x="479520" y="217440"/>
            <a:ext cx="8526240" cy="979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003399"/>
                </a:solidFill>
                <a:latin typeface="Tahoma"/>
                <a:ea typeface="Tahoma"/>
              </a:rPr>
              <a:t>МП «УСПЕХ КАЖДОГО РЕБЕНКА»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2" name="Picture 2" descr="E:\Мои документы\Выступления Кулешовой О.А\день ДОО ТО 18.03.2019\Рисунок4.png"/>
          <p:cNvPicPr/>
          <p:nvPr/>
        </p:nvPicPr>
        <p:blipFill>
          <a:blip r:embed="rId5" cstate="print"/>
          <a:srcRect l="59299" t="-32"/>
          <a:stretch/>
        </p:blipFill>
        <p:spPr>
          <a:xfrm>
            <a:off x="0" y="1152360"/>
            <a:ext cx="826920" cy="5445360"/>
          </a:xfrm>
          <a:prstGeom prst="rect">
            <a:avLst/>
          </a:prstGeom>
          <a:ln>
            <a:noFill/>
          </a:ln>
        </p:spPr>
      </p:pic>
      <p:pic>
        <p:nvPicPr>
          <p:cNvPr id="183" name="Picture 2" descr="http://cdn.onlinewebfonts.com/svg/img_558530.png"/>
          <p:cNvPicPr/>
          <p:nvPr/>
        </p:nvPicPr>
        <p:blipFill>
          <a:blip r:embed="rId6" cstate="print">
            <a:lum bright="54000"/>
          </a:blip>
          <a:stretch/>
        </p:blipFill>
        <p:spPr>
          <a:xfrm>
            <a:off x="684360" y="5229360"/>
            <a:ext cx="647640" cy="647640"/>
          </a:xfrm>
          <a:prstGeom prst="rect">
            <a:avLst/>
          </a:prstGeom>
          <a:ln>
            <a:noFill/>
          </a:ln>
        </p:spPr>
      </p:pic>
      <p:pic>
        <p:nvPicPr>
          <p:cNvPr id="184" name="Picture 8" descr="http://cdn.onlinewebfonts.com/svg/img_419019.png"/>
          <p:cNvPicPr/>
          <p:nvPr/>
        </p:nvPicPr>
        <p:blipFill>
          <a:blip r:embed="rId7" cstate="print">
            <a:lum bright="54000"/>
          </a:blip>
          <a:stretch/>
        </p:blipFill>
        <p:spPr>
          <a:xfrm>
            <a:off x="826920" y="2708280"/>
            <a:ext cx="690840" cy="696960"/>
          </a:xfrm>
          <a:prstGeom prst="rect">
            <a:avLst/>
          </a:prstGeom>
          <a:ln>
            <a:noFill/>
          </a:ln>
        </p:spPr>
      </p:pic>
      <p:pic>
        <p:nvPicPr>
          <p:cNvPr id="185" name="Picture 16" descr="https://im0-tub-ru.yandex.net/i?id=0ccd6f9c26f5514d13cb7b34c34ff34b-l&amp;n=13"/>
          <p:cNvPicPr/>
          <p:nvPr/>
        </p:nvPicPr>
        <p:blipFill>
          <a:blip r:embed="rId8" cstate="print">
            <a:lum bright="46000"/>
          </a:blip>
          <a:srcRect l="13963" t="16186" r="15200" b="14856"/>
          <a:stretch/>
        </p:blipFill>
        <p:spPr>
          <a:xfrm>
            <a:off x="826920" y="3573360"/>
            <a:ext cx="720720" cy="765360"/>
          </a:xfrm>
          <a:prstGeom prst="rect">
            <a:avLst/>
          </a:prstGeom>
          <a:ln>
            <a:noFill/>
          </a:ln>
        </p:spPr>
      </p:pic>
      <p:pic>
        <p:nvPicPr>
          <p:cNvPr id="186" name="Picture 18" descr="https://gofossilfree.org/usa/wp-content/uploads/sites/6/2017/11/noun_1232805.png"/>
          <p:cNvPicPr/>
          <p:nvPr/>
        </p:nvPicPr>
        <p:blipFill>
          <a:blip r:embed="rId9" cstate="print">
            <a:lum bright="54000"/>
          </a:blip>
          <a:stretch/>
        </p:blipFill>
        <p:spPr>
          <a:xfrm>
            <a:off x="826920" y="4437000"/>
            <a:ext cx="657360" cy="671400"/>
          </a:xfrm>
          <a:prstGeom prst="rect">
            <a:avLst/>
          </a:prstGeom>
          <a:ln>
            <a:noFill/>
          </a:ln>
        </p:spPr>
      </p:pic>
      <p:pic>
        <p:nvPicPr>
          <p:cNvPr id="187" name="Picture 20" descr="http://cdn.onlinewebfonts.com/svg/img_520028.png"/>
          <p:cNvPicPr/>
          <p:nvPr/>
        </p:nvPicPr>
        <p:blipFill>
          <a:blip r:embed="rId10" cstate="print"/>
          <a:stretch/>
        </p:blipFill>
        <p:spPr>
          <a:xfrm>
            <a:off x="395280" y="1052640"/>
            <a:ext cx="660240" cy="647640"/>
          </a:xfrm>
          <a:prstGeom prst="rect">
            <a:avLst/>
          </a:prstGeom>
          <a:ln>
            <a:noFill/>
          </a:ln>
        </p:spPr>
      </p:pic>
      <p:pic>
        <p:nvPicPr>
          <p:cNvPr id="188" name="Picture 22" descr="https://im0-tub-ru.yandex.net/i?id=bf2684ca9f838484d68e4e1a0d38c809&amp;n=13&amp;exp=1"/>
          <p:cNvPicPr/>
          <p:nvPr/>
        </p:nvPicPr>
        <p:blipFill>
          <a:blip r:embed="rId11" cstate="print">
            <a:lum bright="58000"/>
          </a:blip>
          <a:stretch/>
        </p:blipFill>
        <p:spPr>
          <a:xfrm>
            <a:off x="755640" y="1844640"/>
            <a:ext cx="647640" cy="720720"/>
          </a:xfrm>
          <a:prstGeom prst="rect">
            <a:avLst/>
          </a:prstGeom>
          <a:ln>
            <a:noFill/>
          </a:ln>
        </p:spPr>
      </p:pic>
      <p:sp>
        <p:nvSpPr>
          <p:cNvPr id="189" name="CustomShape 11"/>
          <p:cNvSpPr/>
          <p:nvPr/>
        </p:nvSpPr>
        <p:spPr>
          <a:xfrm>
            <a:off x="755640" y="1844640"/>
            <a:ext cx="647640" cy="720720"/>
          </a:xfrm>
          <a:prstGeom prst="ellipse">
            <a:avLst/>
          </a:prstGeom>
          <a:noFill/>
          <a:ln w="57240">
            <a:solidFill>
              <a:srgbClr val="7F7F7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0" name="CustomShape 12"/>
          <p:cNvSpPr/>
          <p:nvPr/>
        </p:nvSpPr>
        <p:spPr>
          <a:xfrm>
            <a:off x="3924360" y="1189080"/>
            <a:ext cx="5219640" cy="511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r">
              <a:lnSpc>
                <a:spcPct val="70000"/>
              </a:lnSpc>
            </a:pPr>
            <a:r>
              <a:rPr lang="ru-RU" sz="1800" b="1" strike="noStrike" spc="-1">
                <a:solidFill>
                  <a:srgbClr val="92D050"/>
                </a:solidFill>
                <a:latin typeface="Tahoma"/>
                <a:ea typeface="Tahoma"/>
              </a:rPr>
              <a:t>КЛЮЧЕВЫЕ МЕРОПРИЯТИЯ И ПРОМЕЖУТОЧНЫЕ ИТОГИ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Line 13"/>
          <p:cNvSpPr/>
          <p:nvPr/>
        </p:nvSpPr>
        <p:spPr>
          <a:xfrm>
            <a:off x="5076720" y="1844640"/>
            <a:ext cx="71640" cy="4014720"/>
          </a:xfrm>
          <a:prstGeom prst="line">
            <a:avLst/>
          </a:prstGeom>
          <a:ln w="38160">
            <a:solidFill>
              <a:srgbClr val="003399"/>
            </a:solidFill>
            <a:custDash>
              <a:ds d="300000" sp="2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2" name="CustomShape 14"/>
          <p:cNvSpPr/>
          <p:nvPr/>
        </p:nvSpPr>
        <p:spPr>
          <a:xfrm>
            <a:off x="5219640" y="1700280"/>
            <a:ext cx="3924360" cy="1463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3399"/>
                </a:solidFill>
                <a:latin typeface="Calibri"/>
              </a:rPr>
              <a:t>ВНЕДРЕНИЕ ЦЕЛЕВОЙ МОДЕЛИ РАЗВИТИЯ РЕГИОНАЛЬНЫХ СИСТЕМ ДОПОЛНИТЕЛЬНОГО ОБРАЗОВАНИЯ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</a:rPr>
              <a:t>ВЫДАНО</a:t>
            </a:r>
            <a:r>
              <a:rPr lang="ru-RU" sz="1600" b="1" strike="noStrike" spc="-1">
                <a:solidFill>
                  <a:srgbClr val="000000"/>
                </a:solidFill>
                <a:latin typeface="Calibri"/>
              </a:rPr>
              <a:t> 13700 </a:t>
            </a:r>
            <a:r>
              <a:rPr lang="ru-RU" sz="1600" b="0" strike="noStrike" spc="-1">
                <a:solidFill>
                  <a:srgbClr val="000000"/>
                </a:solidFill>
                <a:latin typeface="Calibri"/>
              </a:rPr>
              <a:t>СЕРТИФИКАТОВ ДОПОЛНИТЕЛЬНОГО ОБРАЗОВАНИЯ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CustomShape 15"/>
          <p:cNvSpPr/>
          <p:nvPr/>
        </p:nvSpPr>
        <p:spPr>
          <a:xfrm>
            <a:off x="1476360" y="1700280"/>
            <a:ext cx="3546360" cy="58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3399"/>
                </a:solidFill>
                <a:latin typeface="Calibri"/>
              </a:rPr>
              <a:t>ОХВАТ ДЕТЕЙ С ОВЗ ПРОГРАММАМИ ДОПОЛНИТЕЛЬНОГО ОБРАЗОВАНИЯ 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CustomShape 16"/>
          <p:cNvSpPr/>
          <p:nvPr/>
        </p:nvSpPr>
        <p:spPr>
          <a:xfrm>
            <a:off x="5219640" y="3933720"/>
            <a:ext cx="4214880" cy="824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3399"/>
                </a:solidFill>
                <a:latin typeface="Calibri"/>
              </a:rPr>
              <a:t>ВОВЛЕЧЕНИЕ ДЕТЕЙ ЗАТО СЕВЕРСК В ДЕЯТЕЛЬНОСТЬ ДЕТСКО-ЮНОШЕСКИХ ОБЩЕСТВЕННЫХ ОБЪЕДИНЕНИЙ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Line 17"/>
          <p:cNvSpPr/>
          <p:nvPr/>
        </p:nvSpPr>
        <p:spPr>
          <a:xfrm flipH="1">
            <a:off x="1476360" y="5877000"/>
            <a:ext cx="7416720" cy="0"/>
          </a:xfrm>
          <a:prstGeom prst="line">
            <a:avLst/>
          </a:prstGeom>
          <a:ln w="38160">
            <a:solidFill>
              <a:srgbClr val="003399"/>
            </a:solidFill>
            <a:custDash>
              <a:ds d="300000" sp="2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6" name="CustomShape 18"/>
          <p:cNvSpPr/>
          <p:nvPr/>
        </p:nvSpPr>
        <p:spPr>
          <a:xfrm>
            <a:off x="324000" y="5934240"/>
            <a:ext cx="9001080" cy="87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700" b="1" strike="noStrike" spc="-1">
                <a:solidFill>
                  <a:srgbClr val="000000"/>
                </a:solidFill>
                <a:latin typeface="Calibri"/>
              </a:rPr>
              <a:t>В 2019 ГОДУ 19,7 % ДЕТЕЙ В ВОЗРАСТЕ ОТ 5 ДО 18 ЛЕТ, ПРОЖИВАЮЩИХ НА ТЕРРИТОРИИ ЗАТО СЕВЕРСК, ОХВАЧЕНЫ ДОПОЛНИТЕЛЬНЫМ ОБРАЗОВАНИЕМ ЕСТЕСТВЕННОНАУЧНОЙ И ТЕХНИЧЕСКОЙ НАПРАВЛЕННОСТИ (СОГЛАСНО СТАТИСТИКЕ 1 -ДОП)</a:t>
            </a:r>
            <a:endParaRPr lang="en-US" sz="17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CustomShape 19"/>
          <p:cNvSpPr/>
          <p:nvPr/>
        </p:nvSpPr>
        <p:spPr>
          <a:xfrm>
            <a:off x="1547640" y="2349360"/>
            <a:ext cx="3456000" cy="824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Calibri"/>
              </a:rPr>
              <a:t>1,276</a:t>
            </a:r>
            <a:r>
              <a:rPr lang="ru-RU" sz="1600" b="0" strike="noStrike" spc="-1">
                <a:solidFill>
                  <a:srgbClr val="000000"/>
                </a:solidFill>
                <a:latin typeface="Calibri"/>
              </a:rPr>
              <a:t> ТЫС ЧЕЛ. В 2019 ГОДУ ВОВЛЕЧЕНЫ В ПРОГРАММЫ ДОПОЛНИТЕЛЬНОГО ОБРАЗОВАНИЯ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CustomShape 20"/>
          <p:cNvSpPr/>
          <p:nvPr/>
        </p:nvSpPr>
        <p:spPr>
          <a:xfrm>
            <a:off x="5219640" y="3141720"/>
            <a:ext cx="3673440" cy="824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</a:rPr>
              <a:t>ВНЕСЕНЫ НА ПОРТАЛ ПФДО </a:t>
            </a:r>
            <a:r>
              <a:rPr lang="ru-RU" sz="1600" b="1" strike="noStrike" spc="-1">
                <a:solidFill>
                  <a:srgbClr val="000000"/>
                </a:solidFill>
                <a:latin typeface="Calibri"/>
              </a:rPr>
              <a:t>98% </a:t>
            </a:r>
            <a:r>
              <a:rPr lang="ru-RU" sz="1600" b="0" strike="noStrike" spc="-1">
                <a:solidFill>
                  <a:srgbClr val="000000"/>
                </a:solidFill>
                <a:latin typeface="Calibri"/>
              </a:rPr>
              <a:t>ПРОГРАММ ДОПОЛНИТЕЛЬНОГО ОБРАЗОВАНИЯ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CustomShape 21"/>
          <p:cNvSpPr/>
          <p:nvPr/>
        </p:nvSpPr>
        <p:spPr>
          <a:xfrm>
            <a:off x="1547640" y="3213000"/>
            <a:ext cx="3672000" cy="243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3399"/>
                </a:solidFill>
                <a:latin typeface="Calibri"/>
              </a:rPr>
              <a:t>МОДЕРНИЗАЦИЯ ИНФРАСТРУКТУРЫ СИСТЕМЫ ДОПОЛНИТЕЛЬНОГО ОБРАЗОВАНИЯ 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</a:rPr>
              <a:t>СОСТАВЛЕНЫ ЗАЯВКИ НА МАТЕРИАЛЬНО-ТЕХНИЧЕСКОЕ ОБЕСПЕЧЕНИЕ ДОПОЛНИТЕЛЬНЫХ МЕСТ ПО ДОПОЛНИТЕЛЬНОМУ ОБРАЗОВАНИЮ В МБОУ </a:t>
            </a:r>
            <a:r>
              <a:rPr lang="ru-RU" sz="1600" b="1" strike="noStrike" spc="-1">
                <a:solidFill>
                  <a:srgbClr val="000000"/>
                </a:solidFill>
                <a:latin typeface="Calibri"/>
              </a:rPr>
              <a:t>СГ</a:t>
            </a:r>
            <a:r>
              <a:rPr lang="ru-RU" sz="1600" b="0" strike="noStrike" spc="-1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1600" b="1" strike="noStrike" spc="-1">
                <a:solidFill>
                  <a:srgbClr val="000000"/>
                </a:solidFill>
                <a:latin typeface="Calibri"/>
              </a:rPr>
              <a:t>196</a:t>
            </a:r>
            <a:r>
              <a:rPr lang="ru-RU" sz="1600" b="0" strike="noStrike" spc="-1">
                <a:solidFill>
                  <a:srgbClr val="000000"/>
                </a:solidFill>
                <a:latin typeface="Calibri"/>
              </a:rPr>
              <a:t> (ТЕХНИЧЕСКОЕ НАПРАВЛЕНИЕ)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CustomShape 22"/>
          <p:cNvSpPr/>
          <p:nvPr/>
        </p:nvSpPr>
        <p:spPr>
          <a:xfrm>
            <a:off x="5219640" y="4724280"/>
            <a:ext cx="3745080" cy="106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Calibri"/>
              </a:rPr>
              <a:t>5,462</a:t>
            </a:r>
            <a:r>
              <a:rPr lang="ru-RU" sz="1600" b="0" strike="noStrike" spc="-1">
                <a:solidFill>
                  <a:srgbClr val="000000"/>
                </a:solidFill>
                <a:latin typeface="Calibri"/>
              </a:rPr>
              <a:t> ТЫС ЧЕЛ.  В 2019 ГОДУ ВОВЛЕЧЕНЫ В ДЕЯТЕЛЬНОСТЬ ДЕТСКО-ЮНОШЕСКИХ ОБЩЕСТВЕННЫХ ОБЪЕДИНЕНИЙ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Group 1"/>
          <p:cNvGrpSpPr/>
          <p:nvPr/>
        </p:nvGrpSpPr>
        <p:grpSpPr>
          <a:xfrm>
            <a:off x="523800" y="5065560"/>
            <a:ext cx="658800" cy="702000"/>
            <a:chOff x="523800" y="5065560"/>
            <a:chExt cx="658800" cy="702000"/>
          </a:xfrm>
        </p:grpSpPr>
        <p:pic>
          <p:nvPicPr>
            <p:cNvPr id="202" name="Овал 20"/>
            <p:cNvPicPr/>
            <p:nvPr/>
          </p:nvPicPr>
          <p:blipFill>
            <a:blip r:embed="rId2" cstate="print"/>
            <a:stretch/>
          </p:blipFill>
          <p:spPr>
            <a:xfrm>
              <a:off x="523800" y="5065560"/>
              <a:ext cx="658800" cy="702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203" name="CustomShape 2"/>
            <p:cNvSpPr/>
            <p:nvPr/>
          </p:nvSpPr>
          <p:spPr>
            <a:xfrm>
              <a:off x="631800" y="5183280"/>
              <a:ext cx="447840" cy="4744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04" name="CustomShape 3"/>
          <p:cNvSpPr/>
          <p:nvPr/>
        </p:nvSpPr>
        <p:spPr>
          <a:xfrm>
            <a:off x="7086600" y="6492960"/>
            <a:ext cx="2057400" cy="365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r">
              <a:lnSpc>
                <a:spcPct val="100000"/>
              </a:lnSpc>
            </a:pPr>
            <a:fld id="{98D0B7BA-67F6-445A-A6C5-803270386BA7}" type="slidenum">
              <a:rPr lang="ru-RU" sz="1200" b="0" strike="noStrike" spc="-1">
                <a:solidFill>
                  <a:srgbClr val="898989"/>
                </a:solidFill>
                <a:latin typeface="Calibri"/>
              </a:rPr>
              <a:pPr algn="r">
                <a:lnSpc>
                  <a:spcPct val="100000"/>
                </a:lnSpc>
              </a:pPr>
              <a:t>6</a:t>
            </a:fld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Line 4"/>
          <p:cNvSpPr/>
          <p:nvPr/>
        </p:nvSpPr>
        <p:spPr>
          <a:xfrm flipV="1">
            <a:off x="380880" y="188640"/>
            <a:ext cx="6127920" cy="3240"/>
          </a:xfrm>
          <a:prstGeom prst="line">
            <a:avLst/>
          </a:prstGeom>
          <a:ln w="15840">
            <a:solidFill>
              <a:srgbClr val="7F7F7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06" name="Group 5"/>
          <p:cNvGrpSpPr/>
          <p:nvPr/>
        </p:nvGrpSpPr>
        <p:grpSpPr>
          <a:xfrm>
            <a:off x="8553600" y="165240"/>
            <a:ext cx="645840" cy="1103040"/>
            <a:chOff x="8553600" y="165240"/>
            <a:chExt cx="645840" cy="1103040"/>
          </a:xfrm>
        </p:grpSpPr>
        <p:pic>
          <p:nvPicPr>
            <p:cNvPr id="207" name="Прямоугольный треугольник 7"/>
            <p:cNvPicPr/>
            <p:nvPr/>
          </p:nvPicPr>
          <p:blipFill>
            <a:blip r:embed="rId3" cstate="print"/>
            <a:stretch/>
          </p:blipFill>
          <p:spPr>
            <a:xfrm>
              <a:off x="8553600" y="165240"/>
              <a:ext cx="645840" cy="1103040"/>
            </a:xfrm>
            <a:prstGeom prst="rect">
              <a:avLst/>
            </a:prstGeom>
            <a:ln>
              <a:noFill/>
            </a:ln>
          </p:spPr>
        </p:pic>
        <p:sp>
          <p:nvSpPr>
            <p:cNvPr id="208" name="CustomShape 6"/>
            <p:cNvSpPr/>
            <p:nvPr/>
          </p:nvSpPr>
          <p:spPr>
            <a:xfrm>
              <a:off x="8836200" y="776160"/>
              <a:ext cx="263520" cy="3272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09" name="Line 7"/>
          <p:cNvSpPr/>
          <p:nvPr/>
        </p:nvSpPr>
        <p:spPr>
          <a:xfrm>
            <a:off x="2936880" y="1182600"/>
            <a:ext cx="5746680" cy="4680"/>
          </a:xfrm>
          <a:prstGeom prst="line">
            <a:avLst/>
          </a:prstGeom>
          <a:ln w="15840">
            <a:solidFill>
              <a:srgbClr val="0070C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0" name="CustomShape 8"/>
          <p:cNvSpPr/>
          <p:nvPr/>
        </p:nvSpPr>
        <p:spPr>
          <a:xfrm>
            <a:off x="479520" y="217440"/>
            <a:ext cx="8526240" cy="979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003399"/>
                </a:solidFill>
                <a:latin typeface="Tahoma"/>
                <a:ea typeface="Tahoma"/>
              </a:rPr>
              <a:t>МП «УСПЕХ КАЖДОГО РЕБЕНКА»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1" name="Picture 2" descr="E:\Мои документы\Выступления Кулешовой О.А\день ДОО ТО 18.03.2019\Рисунок4.png"/>
          <p:cNvPicPr/>
          <p:nvPr/>
        </p:nvPicPr>
        <p:blipFill>
          <a:blip r:embed="rId4" cstate="print"/>
          <a:srcRect l="59299" t="-32"/>
          <a:stretch/>
        </p:blipFill>
        <p:spPr>
          <a:xfrm>
            <a:off x="0" y="1152360"/>
            <a:ext cx="539640" cy="5705640"/>
          </a:xfrm>
          <a:prstGeom prst="rect">
            <a:avLst/>
          </a:prstGeom>
          <a:ln>
            <a:noFill/>
          </a:ln>
        </p:spPr>
      </p:pic>
      <p:pic>
        <p:nvPicPr>
          <p:cNvPr id="212" name="Picture 2" descr="http://cdn.onlinewebfonts.com/svg/img_558530.png"/>
          <p:cNvPicPr/>
          <p:nvPr/>
        </p:nvPicPr>
        <p:blipFill>
          <a:blip r:embed="rId5" cstate="print">
            <a:lum bright="54000"/>
          </a:blip>
          <a:stretch/>
        </p:blipFill>
        <p:spPr>
          <a:xfrm>
            <a:off x="539640" y="5084640"/>
            <a:ext cx="633600" cy="666720"/>
          </a:xfrm>
          <a:prstGeom prst="rect">
            <a:avLst/>
          </a:prstGeom>
          <a:ln>
            <a:noFill/>
          </a:ln>
        </p:spPr>
      </p:pic>
      <p:pic>
        <p:nvPicPr>
          <p:cNvPr id="213" name="Picture 8" descr="http://cdn.onlinewebfonts.com/svg/img_419019.png"/>
          <p:cNvPicPr/>
          <p:nvPr/>
        </p:nvPicPr>
        <p:blipFill>
          <a:blip r:embed="rId6" cstate="print">
            <a:lum bright="54000"/>
          </a:blip>
          <a:stretch/>
        </p:blipFill>
        <p:spPr>
          <a:xfrm>
            <a:off x="611280" y="2565360"/>
            <a:ext cx="690480" cy="719280"/>
          </a:xfrm>
          <a:prstGeom prst="rect">
            <a:avLst/>
          </a:prstGeom>
          <a:ln>
            <a:noFill/>
          </a:ln>
        </p:spPr>
      </p:pic>
      <p:pic>
        <p:nvPicPr>
          <p:cNvPr id="214" name="Picture 16" descr="https://im0-tub-ru.yandex.net/i?id=0ccd6f9c26f5514d13cb7b34c34ff34b-l&amp;n=13"/>
          <p:cNvPicPr/>
          <p:nvPr/>
        </p:nvPicPr>
        <p:blipFill>
          <a:blip r:embed="rId7" cstate="print">
            <a:lum bright="46000"/>
          </a:blip>
          <a:srcRect l="13963" t="16186" r="15200" b="14856"/>
          <a:stretch/>
        </p:blipFill>
        <p:spPr>
          <a:xfrm>
            <a:off x="611280" y="3357720"/>
            <a:ext cx="720720" cy="765000"/>
          </a:xfrm>
          <a:prstGeom prst="rect">
            <a:avLst/>
          </a:prstGeom>
          <a:ln>
            <a:noFill/>
          </a:ln>
        </p:spPr>
      </p:pic>
      <p:pic>
        <p:nvPicPr>
          <p:cNvPr id="215" name="Picture 18" descr="https://gofossilfree.org/usa/wp-content/uploads/sites/6/2017/11/noun_1232805.png"/>
          <p:cNvPicPr/>
          <p:nvPr/>
        </p:nvPicPr>
        <p:blipFill>
          <a:blip r:embed="rId8" cstate="print">
            <a:lum bright="54000"/>
          </a:blip>
          <a:stretch/>
        </p:blipFill>
        <p:spPr>
          <a:xfrm>
            <a:off x="611280" y="4221000"/>
            <a:ext cx="657000" cy="669960"/>
          </a:xfrm>
          <a:prstGeom prst="rect">
            <a:avLst/>
          </a:prstGeom>
          <a:ln>
            <a:noFill/>
          </a:ln>
        </p:spPr>
      </p:pic>
      <p:pic>
        <p:nvPicPr>
          <p:cNvPr id="216" name="Picture 20" descr="http://cdn.onlinewebfonts.com/svg/img_520028.png"/>
          <p:cNvPicPr/>
          <p:nvPr/>
        </p:nvPicPr>
        <p:blipFill>
          <a:blip r:embed="rId9" cstate="print"/>
          <a:stretch/>
        </p:blipFill>
        <p:spPr>
          <a:xfrm>
            <a:off x="179280" y="907920"/>
            <a:ext cx="662040" cy="719280"/>
          </a:xfrm>
          <a:prstGeom prst="rect">
            <a:avLst/>
          </a:prstGeom>
          <a:ln>
            <a:noFill/>
          </a:ln>
        </p:spPr>
      </p:pic>
      <p:pic>
        <p:nvPicPr>
          <p:cNvPr id="217" name="Picture 22" descr="https://im0-tub-ru.yandex.net/i?id=bf2684ca9f838484d68e4e1a0d38c809&amp;n=13&amp;exp=1"/>
          <p:cNvPicPr/>
          <p:nvPr/>
        </p:nvPicPr>
        <p:blipFill>
          <a:blip r:embed="rId10" cstate="print">
            <a:lum bright="58000"/>
          </a:blip>
          <a:stretch/>
        </p:blipFill>
        <p:spPr>
          <a:xfrm>
            <a:off x="468360" y="1700280"/>
            <a:ext cx="712800" cy="720720"/>
          </a:xfrm>
          <a:prstGeom prst="rect">
            <a:avLst/>
          </a:prstGeom>
          <a:ln>
            <a:noFill/>
          </a:ln>
        </p:spPr>
      </p:pic>
      <p:sp>
        <p:nvSpPr>
          <p:cNvPr id="218" name="CustomShape 9"/>
          <p:cNvSpPr/>
          <p:nvPr/>
        </p:nvSpPr>
        <p:spPr>
          <a:xfrm>
            <a:off x="468360" y="1700280"/>
            <a:ext cx="658800" cy="720720"/>
          </a:xfrm>
          <a:prstGeom prst="ellipse">
            <a:avLst/>
          </a:prstGeom>
          <a:noFill/>
          <a:ln w="57240">
            <a:solidFill>
              <a:srgbClr val="7F7F7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9" name="CustomShape 10"/>
          <p:cNvSpPr/>
          <p:nvPr/>
        </p:nvSpPr>
        <p:spPr>
          <a:xfrm>
            <a:off x="1684440" y="1844640"/>
            <a:ext cx="7459560" cy="70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3399"/>
                </a:solidFill>
                <a:latin typeface="Calibri"/>
                <a:ea typeface="Times New Roman"/>
              </a:rPr>
              <a:t>СИСТЕМА ПРОФОРИЕНТАЦИОННЫХ МЕРОПРИЯТИЙ ДЛЯ ОБУЧАЮЩИХСЯ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CustomShape 11"/>
          <p:cNvSpPr/>
          <p:nvPr/>
        </p:nvSpPr>
        <p:spPr>
          <a:xfrm>
            <a:off x="1547640" y="2421000"/>
            <a:ext cx="3529080" cy="4248000"/>
          </a:xfrm>
          <a:prstGeom prst="rect">
            <a:avLst/>
          </a:prstGeom>
          <a:solidFill>
            <a:srgbClr val="7F7F7F"/>
          </a:solidFill>
          <a:ln w="25560">
            <a:solidFill>
              <a:srgbClr val="7F7F7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1" name="CustomShape 12"/>
          <p:cNvSpPr/>
          <p:nvPr/>
        </p:nvSpPr>
        <p:spPr>
          <a:xfrm>
            <a:off x="5148360" y="2421000"/>
            <a:ext cx="3744720" cy="4248000"/>
          </a:xfrm>
          <a:prstGeom prst="rect">
            <a:avLst/>
          </a:prstGeom>
          <a:solidFill>
            <a:srgbClr val="7F7F7F"/>
          </a:solidFill>
          <a:ln w="25560">
            <a:solidFill>
              <a:srgbClr val="7F7F7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22" name="Group 13"/>
          <p:cNvGrpSpPr/>
          <p:nvPr/>
        </p:nvGrpSpPr>
        <p:grpSpPr>
          <a:xfrm>
            <a:off x="-60480" y="152280"/>
            <a:ext cx="640080" cy="1054080"/>
            <a:chOff x="-60480" y="152280"/>
            <a:chExt cx="640080" cy="1054080"/>
          </a:xfrm>
        </p:grpSpPr>
        <p:pic>
          <p:nvPicPr>
            <p:cNvPr id="223" name="Прямоугольный треугольник 4"/>
            <p:cNvPicPr/>
            <p:nvPr/>
          </p:nvPicPr>
          <p:blipFill>
            <a:blip r:embed="rId11" cstate="print"/>
            <a:stretch/>
          </p:blipFill>
          <p:spPr>
            <a:xfrm>
              <a:off x="-60480" y="152280"/>
              <a:ext cx="640080" cy="1054080"/>
            </a:xfrm>
            <a:prstGeom prst="rect">
              <a:avLst/>
            </a:prstGeom>
            <a:ln>
              <a:noFill/>
            </a:ln>
          </p:spPr>
        </p:pic>
        <p:sp>
          <p:nvSpPr>
            <p:cNvPr id="224" name="CustomShape 14"/>
            <p:cNvSpPr/>
            <p:nvPr/>
          </p:nvSpPr>
          <p:spPr>
            <a:xfrm rot="10800000">
              <a:off x="44280" y="266760"/>
              <a:ext cx="262080" cy="3096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25" name="CustomShape 15"/>
          <p:cNvSpPr/>
          <p:nvPr/>
        </p:nvSpPr>
        <p:spPr>
          <a:xfrm>
            <a:off x="1908000" y="2421000"/>
            <a:ext cx="3044880" cy="1313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FFFFFF"/>
                </a:solidFill>
                <a:latin typeface="Calibri"/>
                <a:ea typeface="Times New Roman"/>
              </a:rPr>
              <a:t>ГОРОДСКОЙ ЦЕНТР ПРОФЕССИОНАЛЬНОЙ ОРИЕНТАЦИИ В АТОМНУЮ ОТРАСЛЬ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CustomShape 16"/>
          <p:cNvSpPr/>
          <p:nvPr/>
        </p:nvSpPr>
        <p:spPr>
          <a:xfrm>
            <a:off x="2124000" y="3645000"/>
            <a:ext cx="2760840" cy="284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FFFFFF"/>
                </a:solidFill>
                <a:latin typeface="Calibri"/>
                <a:ea typeface="Times New Roman"/>
              </a:rPr>
              <a:t>МБОУ «СОШ № 196»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CustomShape 17"/>
          <p:cNvSpPr/>
          <p:nvPr/>
        </p:nvSpPr>
        <p:spPr>
          <a:xfrm>
            <a:off x="1619280" y="5661000"/>
            <a:ext cx="3529080" cy="43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500" b="1" strike="noStrike" spc="-1">
                <a:solidFill>
                  <a:srgbClr val="FFFFFF"/>
                </a:solidFill>
                <a:latin typeface="Calibri"/>
                <a:ea typeface="Times New Roman"/>
              </a:rPr>
              <a:t>ДИАГНОСТИКА ПРОФЕССИОНАЛЬНЫХ ПРЕДПОЧТЕНИЙ 132 ОБУЧАЮЩИХСЯ</a:t>
            </a:r>
            <a:endParaRPr lang="en-US" sz="15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28" name="Group 18"/>
          <p:cNvGrpSpPr/>
          <p:nvPr/>
        </p:nvGrpSpPr>
        <p:grpSpPr>
          <a:xfrm>
            <a:off x="-822240" y="212760"/>
            <a:ext cx="334800" cy="304920"/>
            <a:chOff x="-822240" y="212760"/>
            <a:chExt cx="334800" cy="304920"/>
          </a:xfrm>
        </p:grpSpPr>
        <p:pic>
          <p:nvPicPr>
            <p:cNvPr id="229" name="Стрелка вниз 37"/>
            <p:cNvPicPr/>
            <p:nvPr/>
          </p:nvPicPr>
          <p:blipFill>
            <a:blip r:embed="rId12" cstate="print"/>
            <a:stretch/>
          </p:blipFill>
          <p:spPr>
            <a:xfrm>
              <a:off x="-822240" y="212760"/>
              <a:ext cx="334800" cy="304920"/>
            </a:xfrm>
            <a:prstGeom prst="rect">
              <a:avLst/>
            </a:prstGeom>
            <a:ln>
              <a:noFill/>
            </a:ln>
          </p:spPr>
        </p:pic>
        <p:sp>
          <p:nvSpPr>
            <p:cNvPr id="230" name="CustomShape 19"/>
            <p:cNvSpPr/>
            <p:nvPr/>
          </p:nvSpPr>
          <p:spPr>
            <a:xfrm>
              <a:off x="-720720" y="237960"/>
              <a:ext cx="136440" cy="1922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31" name="CustomShape 20"/>
          <p:cNvSpPr/>
          <p:nvPr/>
        </p:nvSpPr>
        <p:spPr>
          <a:xfrm>
            <a:off x="5508720" y="3068640"/>
            <a:ext cx="3057480" cy="25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FFFFFF"/>
                </a:solidFill>
                <a:latin typeface="Calibri"/>
                <a:ea typeface="Times New Roman"/>
              </a:rPr>
              <a:t>МАОУ СФМЛ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CustomShape 21"/>
          <p:cNvSpPr/>
          <p:nvPr/>
        </p:nvSpPr>
        <p:spPr>
          <a:xfrm>
            <a:off x="5364000" y="4869000"/>
            <a:ext cx="3434040" cy="473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500" b="1" strike="noStrike" spc="-1">
                <a:solidFill>
                  <a:srgbClr val="FFFFFF"/>
                </a:solidFill>
                <a:latin typeface="Calibri"/>
                <a:ea typeface="Times New Roman"/>
              </a:rPr>
              <a:t>ОХВАТ 275 ДЕТЕЙ ПРОГРАММАМИ И СОБЫТИЯМИ В 2019 ГОДУ</a:t>
            </a:r>
            <a:endParaRPr lang="en-US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CustomShape 22"/>
          <p:cNvSpPr/>
          <p:nvPr/>
        </p:nvSpPr>
        <p:spPr>
          <a:xfrm>
            <a:off x="5292720" y="6021360"/>
            <a:ext cx="3600360" cy="620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500" b="1" strike="noStrike" spc="-1">
                <a:solidFill>
                  <a:srgbClr val="FFFFFF"/>
                </a:solidFill>
                <a:latin typeface="Calibri"/>
                <a:ea typeface="Times New Roman"/>
              </a:rPr>
              <a:t>ОХВАТ 30 ДЕТЕЙ ПРОГРАММАМИ ЛЕТНЕЙ ПРОФИЛЬНОЙ СМЕНЫ </a:t>
            </a:r>
            <a:endParaRPr lang="en-US" sz="15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500" b="1" strike="noStrike" spc="-1">
                <a:solidFill>
                  <a:srgbClr val="FFFFFF"/>
                </a:solidFill>
                <a:latin typeface="Calibri"/>
                <a:ea typeface="Times New Roman"/>
              </a:rPr>
              <a:t>«УМНЫЕ КАНИКУЛЫ»</a:t>
            </a:r>
            <a:endParaRPr lang="en-US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CustomShape 23"/>
          <p:cNvSpPr/>
          <p:nvPr/>
        </p:nvSpPr>
        <p:spPr>
          <a:xfrm>
            <a:off x="5292720" y="2421000"/>
            <a:ext cx="3600360" cy="703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FFFFFF"/>
                </a:solidFill>
                <a:latin typeface="Calibri"/>
                <a:ea typeface="Times New Roman"/>
              </a:rPr>
              <a:t>ГОРОДСКОЙ ОЛИМПИАДНЫЙ 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FFFFFF"/>
                </a:solidFill>
                <a:latin typeface="Calibri"/>
                <a:ea typeface="Times New Roman"/>
              </a:rPr>
              <a:t>ЦЕНТР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5" name="Picture 2"/>
          <p:cNvPicPr/>
          <p:nvPr/>
        </p:nvPicPr>
        <p:blipFill>
          <a:blip r:embed="rId13" cstate="print"/>
          <a:srcRect l="18743" t="97"/>
          <a:stretch/>
        </p:blipFill>
        <p:spPr>
          <a:xfrm>
            <a:off x="1763640" y="3933720"/>
            <a:ext cx="3168720" cy="1667160"/>
          </a:xfrm>
          <a:prstGeom prst="rect">
            <a:avLst/>
          </a:prstGeom>
          <a:ln>
            <a:noFill/>
          </a:ln>
        </p:spPr>
      </p:pic>
      <p:sp>
        <p:nvSpPr>
          <p:cNvPr id="236" name="CustomShape 24"/>
          <p:cNvSpPr/>
          <p:nvPr/>
        </p:nvSpPr>
        <p:spPr>
          <a:xfrm>
            <a:off x="5292720" y="5373720"/>
            <a:ext cx="3743280" cy="620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500" b="1" strike="noStrike" spc="-1">
                <a:solidFill>
                  <a:srgbClr val="FFFFFF"/>
                </a:solidFill>
                <a:latin typeface="Calibri"/>
                <a:ea typeface="Times New Roman"/>
              </a:rPr>
              <a:t>АДРЕСНАЯ ПОДДЕРЖКА ОДАРЕННЫМ И ТАЛАНТЛИВЫМ ДЕТЯМ</a:t>
            </a:r>
            <a:endParaRPr lang="en-US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CustomShape 25"/>
          <p:cNvSpPr/>
          <p:nvPr/>
        </p:nvSpPr>
        <p:spPr>
          <a:xfrm>
            <a:off x="3708360" y="1197000"/>
            <a:ext cx="5435640" cy="655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r">
              <a:lnSpc>
                <a:spcPct val="70000"/>
              </a:lnSpc>
            </a:pPr>
            <a:r>
              <a:rPr lang="ru-RU" sz="2600" b="1" strike="noStrike" spc="-1">
                <a:solidFill>
                  <a:srgbClr val="92D050"/>
                </a:solidFill>
                <a:latin typeface="Tahoma"/>
                <a:ea typeface="Tahoma"/>
              </a:rPr>
              <a:t>КЛЮЧЕВЫЕ МЕРОПРИЯТИЯ И ПРОМЕЖУТОЧНЫЕ ИТОГИ</a:t>
            </a:r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CustomShape 26"/>
          <p:cNvSpPr/>
          <p:nvPr/>
        </p:nvSpPr>
        <p:spPr>
          <a:xfrm>
            <a:off x="1547640" y="6165720"/>
            <a:ext cx="3529080" cy="43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39" name="Рисунок 35" descr="C:\Users\DDA9~1\AppData\Local\Temp\WhatsApp Image 2020-01-23 at 10.25.58.jpeg"/>
          <p:cNvPicPr/>
          <p:nvPr/>
        </p:nvPicPr>
        <p:blipFill>
          <a:blip r:embed="rId14" cstate="print"/>
          <a:stretch/>
        </p:blipFill>
        <p:spPr>
          <a:xfrm>
            <a:off x="6443640" y="3357720"/>
            <a:ext cx="1154160" cy="1439640"/>
          </a:xfrm>
          <a:prstGeom prst="rect">
            <a:avLst/>
          </a:prstGeom>
          <a:ln>
            <a:noFill/>
          </a:ln>
        </p:spPr>
      </p:pic>
      <p:pic>
        <p:nvPicPr>
          <p:cNvPr id="240" name="Рисунок 40" descr="C:\Users\DDA9~1\AppData\Local\Temp\WhatsApp Image 2020-01-23 at 10.25.48.jpeg"/>
          <p:cNvPicPr/>
          <p:nvPr/>
        </p:nvPicPr>
        <p:blipFill>
          <a:blip r:embed="rId15" cstate="print"/>
          <a:stretch/>
        </p:blipFill>
        <p:spPr>
          <a:xfrm>
            <a:off x="7740720" y="3357720"/>
            <a:ext cx="1008000" cy="1439640"/>
          </a:xfrm>
          <a:prstGeom prst="rect">
            <a:avLst/>
          </a:prstGeom>
          <a:ln>
            <a:noFill/>
          </a:ln>
        </p:spPr>
      </p:pic>
      <p:pic>
        <p:nvPicPr>
          <p:cNvPr id="241" name="Рисунок 42" descr="C:\Users\DDA9~1\AppData\Local\Temp\WhatsApp Image 2020-01-23 at 10.25.27.jpeg"/>
          <p:cNvPicPr/>
          <p:nvPr/>
        </p:nvPicPr>
        <p:blipFill>
          <a:blip r:embed="rId16" cstate="print"/>
          <a:stretch/>
        </p:blipFill>
        <p:spPr>
          <a:xfrm>
            <a:off x="5219640" y="3357720"/>
            <a:ext cx="1085760" cy="143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roup 1"/>
          <p:cNvGrpSpPr/>
          <p:nvPr/>
        </p:nvGrpSpPr>
        <p:grpSpPr>
          <a:xfrm>
            <a:off x="378000" y="5857920"/>
            <a:ext cx="774360" cy="884160"/>
            <a:chOff x="378000" y="5857920"/>
            <a:chExt cx="774360" cy="884160"/>
          </a:xfrm>
        </p:grpSpPr>
        <p:pic>
          <p:nvPicPr>
            <p:cNvPr id="243" name="Овал 20"/>
            <p:cNvPicPr/>
            <p:nvPr/>
          </p:nvPicPr>
          <p:blipFill>
            <a:blip r:embed="rId2" cstate="print"/>
            <a:stretch/>
          </p:blipFill>
          <p:spPr>
            <a:xfrm>
              <a:off x="378000" y="5857920"/>
              <a:ext cx="774360" cy="884160"/>
            </a:xfrm>
            <a:prstGeom prst="rect">
              <a:avLst/>
            </a:prstGeom>
            <a:ln>
              <a:noFill/>
            </a:ln>
          </p:spPr>
        </p:pic>
        <p:sp>
          <p:nvSpPr>
            <p:cNvPr id="244" name="CustomShape 2"/>
            <p:cNvSpPr/>
            <p:nvPr/>
          </p:nvSpPr>
          <p:spPr>
            <a:xfrm>
              <a:off x="504720" y="6002280"/>
              <a:ext cx="525600" cy="603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45" name="CustomShape 3"/>
          <p:cNvSpPr/>
          <p:nvPr/>
        </p:nvSpPr>
        <p:spPr>
          <a:xfrm>
            <a:off x="7086600" y="6492960"/>
            <a:ext cx="2057400" cy="365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r">
              <a:lnSpc>
                <a:spcPct val="100000"/>
              </a:lnSpc>
            </a:pPr>
            <a:fld id="{6EBEDC82-024E-4035-BC79-311911E0D830}" type="slidenum">
              <a:rPr lang="ru-RU" sz="1200" b="0" strike="noStrike" spc="-1">
                <a:solidFill>
                  <a:srgbClr val="898989"/>
                </a:solidFill>
                <a:latin typeface="Calibri"/>
              </a:rPr>
              <a:pPr algn="r">
                <a:lnSpc>
                  <a:spcPct val="100000"/>
                </a:lnSpc>
              </a:pPr>
              <a:t>7</a:t>
            </a:fld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" name="Line 4"/>
          <p:cNvSpPr/>
          <p:nvPr/>
        </p:nvSpPr>
        <p:spPr>
          <a:xfrm flipV="1">
            <a:off x="380880" y="188640"/>
            <a:ext cx="6127920" cy="3240"/>
          </a:xfrm>
          <a:prstGeom prst="line">
            <a:avLst/>
          </a:prstGeom>
          <a:ln w="15840">
            <a:solidFill>
              <a:srgbClr val="7F7F7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47" name="Group 5"/>
          <p:cNvGrpSpPr/>
          <p:nvPr/>
        </p:nvGrpSpPr>
        <p:grpSpPr>
          <a:xfrm>
            <a:off x="8553600" y="165240"/>
            <a:ext cx="645840" cy="1103040"/>
            <a:chOff x="8553600" y="165240"/>
            <a:chExt cx="645840" cy="1103040"/>
          </a:xfrm>
        </p:grpSpPr>
        <p:pic>
          <p:nvPicPr>
            <p:cNvPr id="248" name="Прямоугольный треугольник 7"/>
            <p:cNvPicPr/>
            <p:nvPr/>
          </p:nvPicPr>
          <p:blipFill>
            <a:blip r:embed="rId3" cstate="print"/>
            <a:stretch/>
          </p:blipFill>
          <p:spPr>
            <a:xfrm>
              <a:off x="8553600" y="165240"/>
              <a:ext cx="645840" cy="1103040"/>
            </a:xfrm>
            <a:prstGeom prst="rect">
              <a:avLst/>
            </a:prstGeom>
            <a:ln>
              <a:noFill/>
            </a:ln>
          </p:spPr>
        </p:pic>
        <p:sp>
          <p:nvSpPr>
            <p:cNvPr id="249" name="CustomShape 6"/>
            <p:cNvSpPr/>
            <p:nvPr/>
          </p:nvSpPr>
          <p:spPr>
            <a:xfrm>
              <a:off x="8836200" y="776160"/>
              <a:ext cx="263520" cy="3272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50" name="Line 7"/>
          <p:cNvSpPr/>
          <p:nvPr/>
        </p:nvSpPr>
        <p:spPr>
          <a:xfrm>
            <a:off x="2936880" y="1182600"/>
            <a:ext cx="5746680" cy="4680"/>
          </a:xfrm>
          <a:prstGeom prst="line">
            <a:avLst/>
          </a:prstGeom>
          <a:ln w="15840">
            <a:solidFill>
              <a:srgbClr val="0070C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1" name="CustomShape 8"/>
          <p:cNvSpPr/>
          <p:nvPr/>
        </p:nvSpPr>
        <p:spPr>
          <a:xfrm>
            <a:off x="479520" y="217440"/>
            <a:ext cx="8526240" cy="979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003399"/>
                </a:solidFill>
                <a:latin typeface="Tahoma"/>
                <a:ea typeface="Tahoma"/>
              </a:rPr>
              <a:t>МП «УСПЕХ КАЖДОГО РЕБЕНКА»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2" name="Picture 2" descr="E:\Мои документы\Выступления Кулешовой О.А\день ДОО ТО 18.03.2019\Рисунок4.png"/>
          <p:cNvPicPr/>
          <p:nvPr/>
        </p:nvPicPr>
        <p:blipFill>
          <a:blip r:embed="rId4" cstate="print"/>
          <a:srcRect l="59299" t="-32"/>
          <a:stretch/>
        </p:blipFill>
        <p:spPr>
          <a:xfrm>
            <a:off x="0" y="1152360"/>
            <a:ext cx="684360" cy="5705640"/>
          </a:xfrm>
          <a:prstGeom prst="rect">
            <a:avLst/>
          </a:prstGeom>
          <a:ln>
            <a:noFill/>
          </a:ln>
        </p:spPr>
      </p:pic>
      <p:pic>
        <p:nvPicPr>
          <p:cNvPr id="253" name="Picture 2" descr="http://cdn.onlinewebfonts.com/svg/img_558530.png"/>
          <p:cNvPicPr/>
          <p:nvPr/>
        </p:nvPicPr>
        <p:blipFill>
          <a:blip r:embed="rId5" cstate="print">
            <a:lum bright="54000"/>
          </a:blip>
          <a:stretch/>
        </p:blipFill>
        <p:spPr>
          <a:xfrm>
            <a:off x="395280" y="5877000"/>
            <a:ext cx="766800" cy="846000"/>
          </a:xfrm>
          <a:prstGeom prst="rect">
            <a:avLst/>
          </a:prstGeom>
          <a:ln>
            <a:noFill/>
          </a:ln>
        </p:spPr>
      </p:pic>
      <p:pic>
        <p:nvPicPr>
          <p:cNvPr id="254" name="Picture 8" descr="http://cdn.onlinewebfonts.com/svg/img_419019.png"/>
          <p:cNvPicPr/>
          <p:nvPr/>
        </p:nvPicPr>
        <p:blipFill>
          <a:blip r:embed="rId6" cstate="print">
            <a:lum bright="54000"/>
          </a:blip>
          <a:stretch/>
        </p:blipFill>
        <p:spPr>
          <a:xfrm>
            <a:off x="684360" y="2924280"/>
            <a:ext cx="907920" cy="922320"/>
          </a:xfrm>
          <a:prstGeom prst="rect">
            <a:avLst/>
          </a:prstGeom>
          <a:ln>
            <a:noFill/>
          </a:ln>
        </p:spPr>
      </p:pic>
      <p:pic>
        <p:nvPicPr>
          <p:cNvPr id="255" name="Picture 16" descr="https://im0-tub-ru.yandex.net/i?id=0ccd6f9c26f5514d13cb7b34c34ff34b-l&amp;n=13"/>
          <p:cNvPicPr/>
          <p:nvPr/>
        </p:nvPicPr>
        <p:blipFill>
          <a:blip r:embed="rId7" cstate="print">
            <a:lum bright="46000"/>
          </a:blip>
          <a:srcRect l="13974" t="16206" r="15197" b="14851"/>
          <a:stretch/>
        </p:blipFill>
        <p:spPr>
          <a:xfrm>
            <a:off x="684360" y="3905280"/>
            <a:ext cx="863280" cy="963720"/>
          </a:xfrm>
          <a:prstGeom prst="rect">
            <a:avLst/>
          </a:prstGeom>
          <a:ln>
            <a:noFill/>
          </a:ln>
        </p:spPr>
      </p:pic>
      <p:pic>
        <p:nvPicPr>
          <p:cNvPr id="256" name="Picture 18" descr="https://gofossilfree.org/usa/wp-content/uploads/sites/6/2017/11/noun_1232805.png"/>
          <p:cNvPicPr/>
          <p:nvPr/>
        </p:nvPicPr>
        <p:blipFill>
          <a:blip r:embed="rId8" cstate="print">
            <a:lum bright="54000"/>
          </a:blip>
          <a:stretch/>
        </p:blipFill>
        <p:spPr>
          <a:xfrm>
            <a:off x="611280" y="4941720"/>
            <a:ext cx="819000" cy="874800"/>
          </a:xfrm>
          <a:prstGeom prst="rect">
            <a:avLst/>
          </a:prstGeom>
          <a:ln>
            <a:noFill/>
          </a:ln>
        </p:spPr>
      </p:pic>
      <p:pic>
        <p:nvPicPr>
          <p:cNvPr id="257" name="Picture 20" descr="http://cdn.onlinewebfonts.com/svg/img_520028.png"/>
          <p:cNvPicPr/>
          <p:nvPr/>
        </p:nvPicPr>
        <p:blipFill>
          <a:blip r:embed="rId9" cstate="print"/>
          <a:stretch/>
        </p:blipFill>
        <p:spPr>
          <a:xfrm>
            <a:off x="395280" y="1052640"/>
            <a:ext cx="768240" cy="882360"/>
          </a:xfrm>
          <a:prstGeom prst="rect">
            <a:avLst/>
          </a:prstGeom>
          <a:ln>
            <a:noFill/>
          </a:ln>
        </p:spPr>
      </p:pic>
      <p:pic>
        <p:nvPicPr>
          <p:cNvPr id="258" name="Picture 22" descr="https://im0-tub-ru.yandex.net/i?id=bf2684ca9f838484d68e4e1a0d38c809&amp;n=13&amp;exp=1"/>
          <p:cNvPicPr/>
          <p:nvPr/>
        </p:nvPicPr>
        <p:blipFill>
          <a:blip r:embed="rId10" cstate="print">
            <a:lum bright="58000"/>
          </a:blip>
          <a:stretch/>
        </p:blipFill>
        <p:spPr>
          <a:xfrm>
            <a:off x="684360" y="1989000"/>
            <a:ext cx="799920" cy="870120"/>
          </a:xfrm>
          <a:prstGeom prst="rect">
            <a:avLst/>
          </a:prstGeom>
          <a:ln>
            <a:noFill/>
          </a:ln>
        </p:spPr>
      </p:pic>
      <p:sp>
        <p:nvSpPr>
          <p:cNvPr id="259" name="CustomShape 9"/>
          <p:cNvSpPr/>
          <p:nvPr/>
        </p:nvSpPr>
        <p:spPr>
          <a:xfrm>
            <a:off x="684360" y="1989000"/>
            <a:ext cx="801720" cy="863640"/>
          </a:xfrm>
          <a:prstGeom prst="ellipse">
            <a:avLst/>
          </a:prstGeom>
          <a:noFill/>
          <a:ln w="57240">
            <a:solidFill>
              <a:srgbClr val="7F7F7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0" name="CustomShape 10"/>
          <p:cNvSpPr/>
          <p:nvPr/>
        </p:nvSpPr>
        <p:spPr>
          <a:xfrm>
            <a:off x="3651120" y="1189080"/>
            <a:ext cx="5241960" cy="584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r">
              <a:lnSpc>
                <a:spcPct val="90000"/>
              </a:lnSpc>
            </a:pPr>
            <a:r>
              <a:rPr lang="ru-RU" sz="2800" b="1" strike="noStrike" spc="-1">
                <a:solidFill>
                  <a:srgbClr val="92D050"/>
                </a:solidFill>
                <a:latin typeface="Tahoma"/>
                <a:ea typeface="Tahoma"/>
              </a:rPr>
              <a:t>МЕРОПРИЯТИЯ ПРОЕКТА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1" name="CustomShape 11"/>
          <p:cNvSpPr/>
          <p:nvPr/>
        </p:nvSpPr>
        <p:spPr>
          <a:xfrm>
            <a:off x="1403280" y="1628640"/>
            <a:ext cx="8064720" cy="36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3399"/>
                </a:solidFill>
                <a:latin typeface="Calibri"/>
                <a:ea typeface="Times New Roman"/>
              </a:rPr>
              <a:t>СИСТЕМА ПРОФОРИЕНТАЦИОННЫХ МЕРОПРИЯТИЙ ДЛЯ ОБУЧАЮЩИХСЯ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CustomShape 12"/>
          <p:cNvSpPr/>
          <p:nvPr/>
        </p:nvSpPr>
        <p:spPr>
          <a:xfrm>
            <a:off x="1835280" y="2637000"/>
            <a:ext cx="3457440" cy="4105080"/>
          </a:xfrm>
          <a:prstGeom prst="rect">
            <a:avLst/>
          </a:prstGeom>
          <a:solidFill>
            <a:srgbClr val="7F7F7F"/>
          </a:solidFill>
          <a:ln w="25560">
            <a:solidFill>
              <a:srgbClr val="7F7F7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Calibri"/>
              </a:rPr>
              <a:t>7 компетенций: «3</a:t>
            </a:r>
            <a:r>
              <a:rPr lang="en-US" sz="1800" b="0" strike="noStrike" spc="-1">
                <a:solidFill>
                  <a:srgbClr val="FFFFFF"/>
                </a:solidFill>
                <a:latin typeface="Calibri"/>
              </a:rPr>
              <a:t>D</a:t>
            </a:r>
            <a:r>
              <a:rPr lang="ru-RU" sz="1800" b="0" strike="noStrike" spc="-1">
                <a:solidFill>
                  <a:srgbClr val="FFFFFF"/>
                </a:solidFill>
                <a:latin typeface="Calibri"/>
              </a:rPr>
              <a:t> моделирование (прототипирование)», «Лаборатория химического анализа», «Системное администрирование», «Электроника. </a:t>
            </a:r>
            <a:r>
              <a:rPr lang="en-US" sz="1800" b="0" strike="noStrike" spc="-1">
                <a:solidFill>
                  <a:srgbClr val="FFFFFF"/>
                </a:solidFill>
                <a:latin typeface="Calibri"/>
              </a:rPr>
              <a:t>Arduino</a:t>
            </a:r>
            <a:r>
              <a:rPr lang="ru-RU" sz="1800" b="0" strike="noStrike" spc="-1">
                <a:solidFill>
                  <a:srgbClr val="FFFFFF"/>
                </a:solidFill>
                <a:latin typeface="Calibri"/>
              </a:rPr>
              <a:t>», «Мобильная робототехника», «Токарные работы на станках с ЧПУ», «Фрезерные работы на станках с ЧПУ» Участвовало 65 команд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Calibri"/>
              </a:rPr>
              <a:t>130 участников из Томска и Северска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3" name="CustomShape 13"/>
          <p:cNvSpPr/>
          <p:nvPr/>
        </p:nvSpPr>
        <p:spPr>
          <a:xfrm>
            <a:off x="5364000" y="2708280"/>
            <a:ext cx="3672000" cy="4033800"/>
          </a:xfrm>
          <a:prstGeom prst="rect">
            <a:avLst/>
          </a:prstGeom>
          <a:solidFill>
            <a:srgbClr val="7F7F7F"/>
          </a:solidFill>
          <a:ln w="25560">
            <a:solidFill>
              <a:srgbClr val="7F7F7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Calibri"/>
              </a:rPr>
              <a:t>Доля детей в возрасте от 6 до 18 лет, охваченных образовательными программами (рассчитанными не менее чем на 36 часов), мероприятиями,  плановое значение – </a:t>
            </a:r>
            <a:r>
              <a:rPr lang="ru-RU" sz="1800" b="0" i="1" strike="noStrike" spc="-1">
                <a:solidFill>
                  <a:srgbClr val="FFFFFF"/>
                </a:solidFill>
                <a:latin typeface="Calibri"/>
              </a:rPr>
              <a:t>не менее 20%; фактическое значение</a:t>
            </a:r>
            <a:r>
              <a:rPr lang="ru-RU" sz="1800" b="0" u="sng" strike="noStrike" spc="-1">
                <a:solidFill>
                  <a:srgbClr val="FFFFFF"/>
                </a:solidFill>
                <a:uFillTx/>
                <a:latin typeface="Calibri"/>
              </a:rPr>
              <a:t>- </a:t>
            </a:r>
            <a:r>
              <a:rPr lang="ru-RU" sz="1800" b="1" u="sng" strike="noStrike" spc="-1">
                <a:solidFill>
                  <a:srgbClr val="FFFFFF"/>
                </a:solidFill>
                <a:uFillTx/>
                <a:latin typeface="Calibri"/>
              </a:rPr>
              <a:t>21,2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Calibri"/>
                <a:ea typeface="Times New Roman"/>
              </a:rPr>
              <a:t>9</a:t>
            </a:r>
            <a:r>
              <a:rPr lang="ru-RU" sz="1800" b="0" strike="noStrike" spc="-1">
                <a:solidFill>
                  <a:srgbClr val="FFFFFF"/>
                </a:solidFill>
                <a:latin typeface="Calibri"/>
                <a:ea typeface="Times New Roman"/>
              </a:rPr>
              <a:t> МЕЖМУНИЦИПАЛЬНЫХ МЕРОПРИЯТИЙ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Calibri"/>
              </a:rPr>
              <a:t>7</a:t>
            </a:r>
            <a:r>
              <a:rPr lang="ru-RU" sz="1800" b="0" strike="noStrike" spc="-1">
                <a:solidFill>
                  <a:srgbClr val="FFFFFF"/>
                </a:solidFill>
                <a:latin typeface="Calibri"/>
              </a:rPr>
              <a:t> обучающихся, принявших участие в выездных всероссийских и международных олимпиадах, конкурсах, конференциях 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64" name="Group 14"/>
          <p:cNvGrpSpPr/>
          <p:nvPr/>
        </p:nvGrpSpPr>
        <p:grpSpPr>
          <a:xfrm>
            <a:off x="-60480" y="152280"/>
            <a:ext cx="640080" cy="1054080"/>
            <a:chOff x="-60480" y="152280"/>
            <a:chExt cx="640080" cy="1054080"/>
          </a:xfrm>
        </p:grpSpPr>
        <p:pic>
          <p:nvPicPr>
            <p:cNvPr id="265" name="Прямоугольный треугольник 4"/>
            <p:cNvPicPr/>
            <p:nvPr/>
          </p:nvPicPr>
          <p:blipFill>
            <a:blip r:embed="rId11" cstate="print"/>
            <a:stretch/>
          </p:blipFill>
          <p:spPr>
            <a:xfrm>
              <a:off x="-60480" y="152280"/>
              <a:ext cx="640080" cy="1054080"/>
            </a:xfrm>
            <a:prstGeom prst="rect">
              <a:avLst/>
            </a:prstGeom>
            <a:ln>
              <a:noFill/>
            </a:ln>
          </p:spPr>
        </p:pic>
        <p:sp>
          <p:nvSpPr>
            <p:cNvPr id="266" name="CustomShape 15"/>
            <p:cNvSpPr/>
            <p:nvPr/>
          </p:nvSpPr>
          <p:spPr>
            <a:xfrm rot="10800000">
              <a:off x="44280" y="266760"/>
              <a:ext cx="262080" cy="3096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67" name="Group 16"/>
          <p:cNvGrpSpPr/>
          <p:nvPr/>
        </p:nvGrpSpPr>
        <p:grpSpPr>
          <a:xfrm>
            <a:off x="-822240" y="212760"/>
            <a:ext cx="334800" cy="304920"/>
            <a:chOff x="-822240" y="212760"/>
            <a:chExt cx="334800" cy="304920"/>
          </a:xfrm>
        </p:grpSpPr>
        <p:pic>
          <p:nvPicPr>
            <p:cNvPr id="268" name="Стрелка вниз 37"/>
            <p:cNvPicPr/>
            <p:nvPr/>
          </p:nvPicPr>
          <p:blipFill>
            <a:blip r:embed="rId12" cstate="print"/>
            <a:stretch/>
          </p:blipFill>
          <p:spPr>
            <a:xfrm>
              <a:off x="-822240" y="212760"/>
              <a:ext cx="334800" cy="304920"/>
            </a:xfrm>
            <a:prstGeom prst="rect">
              <a:avLst/>
            </a:prstGeom>
            <a:ln>
              <a:noFill/>
            </a:ln>
          </p:spPr>
        </p:pic>
        <p:sp>
          <p:nvSpPr>
            <p:cNvPr id="269" name="CustomShape 17"/>
            <p:cNvSpPr/>
            <p:nvPr/>
          </p:nvSpPr>
          <p:spPr>
            <a:xfrm>
              <a:off x="-720720" y="237960"/>
              <a:ext cx="136440" cy="1922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70" name="CustomShape 18"/>
          <p:cNvSpPr/>
          <p:nvPr/>
        </p:nvSpPr>
        <p:spPr>
          <a:xfrm>
            <a:off x="2050920" y="1989000"/>
            <a:ext cx="2952720" cy="64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Прокачай свои 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skills</a:t>
            </a:r>
          </a:p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МБОУ «СОШ № 196»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1" name="CustomShape 19"/>
          <p:cNvSpPr/>
          <p:nvPr/>
        </p:nvSpPr>
        <p:spPr>
          <a:xfrm>
            <a:off x="5580000" y="1844640"/>
            <a:ext cx="3419640" cy="91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Межмуниципальный центр по работе с одаренными детьми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МАОУ «СОШ 3№ 80»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roup 1"/>
          <p:cNvGrpSpPr/>
          <p:nvPr/>
        </p:nvGrpSpPr>
        <p:grpSpPr>
          <a:xfrm>
            <a:off x="523800" y="5645160"/>
            <a:ext cx="658800" cy="700200"/>
            <a:chOff x="523800" y="5645160"/>
            <a:chExt cx="658800" cy="700200"/>
          </a:xfrm>
        </p:grpSpPr>
        <p:pic>
          <p:nvPicPr>
            <p:cNvPr id="273" name="Овал 20"/>
            <p:cNvPicPr/>
            <p:nvPr/>
          </p:nvPicPr>
          <p:blipFill>
            <a:blip r:embed="rId2" cstate="print"/>
            <a:stretch/>
          </p:blipFill>
          <p:spPr>
            <a:xfrm>
              <a:off x="523800" y="5645160"/>
              <a:ext cx="658800" cy="700200"/>
            </a:xfrm>
            <a:prstGeom prst="rect">
              <a:avLst/>
            </a:prstGeom>
            <a:ln>
              <a:noFill/>
            </a:ln>
          </p:spPr>
        </p:pic>
        <p:sp>
          <p:nvSpPr>
            <p:cNvPr id="274" name="CustomShape 2"/>
            <p:cNvSpPr/>
            <p:nvPr/>
          </p:nvSpPr>
          <p:spPr>
            <a:xfrm>
              <a:off x="631800" y="5759280"/>
              <a:ext cx="447840" cy="4748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75" name="CustomShape 3"/>
          <p:cNvSpPr/>
          <p:nvPr/>
        </p:nvSpPr>
        <p:spPr>
          <a:xfrm>
            <a:off x="4896000" y="6492960"/>
            <a:ext cx="2057400" cy="365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r">
              <a:lnSpc>
                <a:spcPct val="100000"/>
              </a:lnSpc>
            </a:pPr>
            <a:fld id="{06CFF369-F361-4757-AADD-50CA34593B1F}" type="slidenum">
              <a:rPr lang="ru-RU" sz="1200" b="0" strike="noStrike" spc="-1">
                <a:solidFill>
                  <a:srgbClr val="898989"/>
                </a:solidFill>
                <a:latin typeface="Calibri"/>
              </a:rPr>
              <a:pPr algn="r">
                <a:lnSpc>
                  <a:spcPct val="100000"/>
                </a:lnSpc>
              </a:pPr>
              <a:t>8</a:t>
            </a:fld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6" name="Line 4"/>
          <p:cNvSpPr/>
          <p:nvPr/>
        </p:nvSpPr>
        <p:spPr>
          <a:xfrm flipV="1">
            <a:off x="380880" y="188640"/>
            <a:ext cx="6127920" cy="3240"/>
          </a:xfrm>
          <a:prstGeom prst="line">
            <a:avLst/>
          </a:prstGeom>
          <a:ln w="15840">
            <a:solidFill>
              <a:srgbClr val="7F7F7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77" name="Group 5"/>
          <p:cNvGrpSpPr/>
          <p:nvPr/>
        </p:nvGrpSpPr>
        <p:grpSpPr>
          <a:xfrm>
            <a:off x="8553600" y="165240"/>
            <a:ext cx="645840" cy="1103040"/>
            <a:chOff x="8553600" y="165240"/>
            <a:chExt cx="645840" cy="1103040"/>
          </a:xfrm>
        </p:grpSpPr>
        <p:pic>
          <p:nvPicPr>
            <p:cNvPr id="278" name="Прямоугольный треугольник 7"/>
            <p:cNvPicPr/>
            <p:nvPr/>
          </p:nvPicPr>
          <p:blipFill>
            <a:blip r:embed="rId3" cstate="print"/>
            <a:stretch/>
          </p:blipFill>
          <p:spPr>
            <a:xfrm>
              <a:off x="8553600" y="165240"/>
              <a:ext cx="645840" cy="1103040"/>
            </a:xfrm>
            <a:prstGeom prst="rect">
              <a:avLst/>
            </a:prstGeom>
            <a:ln>
              <a:noFill/>
            </a:ln>
          </p:spPr>
        </p:pic>
        <p:sp>
          <p:nvSpPr>
            <p:cNvPr id="279" name="CustomShape 6"/>
            <p:cNvSpPr/>
            <p:nvPr/>
          </p:nvSpPr>
          <p:spPr>
            <a:xfrm>
              <a:off x="8836200" y="776160"/>
              <a:ext cx="263520" cy="3272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80" name="Line 7"/>
          <p:cNvSpPr/>
          <p:nvPr/>
        </p:nvSpPr>
        <p:spPr>
          <a:xfrm>
            <a:off x="2936880" y="1182600"/>
            <a:ext cx="5746680" cy="4680"/>
          </a:xfrm>
          <a:prstGeom prst="line">
            <a:avLst/>
          </a:prstGeom>
          <a:ln w="15840">
            <a:solidFill>
              <a:srgbClr val="0070C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1" name="CustomShape 8"/>
          <p:cNvSpPr/>
          <p:nvPr/>
        </p:nvSpPr>
        <p:spPr>
          <a:xfrm>
            <a:off x="479520" y="217440"/>
            <a:ext cx="8526240" cy="979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003399"/>
                </a:solidFill>
                <a:latin typeface="Tahoma"/>
                <a:ea typeface="Tahoma"/>
              </a:rPr>
              <a:t>МП «УСПЕХ КАЖДОГО РЕБЕНКА»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82" name="Picture 2" descr="E:\Мои документы\Выступления Кулешовой О.А\день ДОО ТО 18.03.2019\Рисунок4.png"/>
          <p:cNvPicPr/>
          <p:nvPr/>
        </p:nvPicPr>
        <p:blipFill>
          <a:blip r:embed="rId4" cstate="print"/>
          <a:srcRect l="59299" t="-32"/>
          <a:stretch/>
        </p:blipFill>
        <p:spPr>
          <a:xfrm>
            <a:off x="0" y="1152360"/>
            <a:ext cx="684360" cy="5705640"/>
          </a:xfrm>
          <a:prstGeom prst="rect">
            <a:avLst/>
          </a:prstGeom>
          <a:ln>
            <a:noFill/>
          </a:ln>
        </p:spPr>
      </p:pic>
      <p:pic>
        <p:nvPicPr>
          <p:cNvPr id="283" name="Picture 2" descr="http://cdn.onlinewebfonts.com/svg/img_558530.png"/>
          <p:cNvPicPr/>
          <p:nvPr/>
        </p:nvPicPr>
        <p:blipFill>
          <a:blip r:embed="rId5" cstate="print">
            <a:lum bright="54000"/>
          </a:blip>
          <a:stretch/>
        </p:blipFill>
        <p:spPr>
          <a:xfrm>
            <a:off x="539640" y="5661000"/>
            <a:ext cx="633600" cy="666720"/>
          </a:xfrm>
          <a:prstGeom prst="rect">
            <a:avLst/>
          </a:prstGeom>
          <a:ln>
            <a:noFill/>
          </a:ln>
        </p:spPr>
      </p:pic>
      <p:pic>
        <p:nvPicPr>
          <p:cNvPr id="284" name="Picture 8" descr="http://cdn.onlinewebfonts.com/svg/img_419019.png"/>
          <p:cNvPicPr/>
          <p:nvPr/>
        </p:nvPicPr>
        <p:blipFill>
          <a:blip r:embed="rId6" cstate="print">
            <a:lum bright="54000"/>
          </a:blip>
          <a:stretch/>
        </p:blipFill>
        <p:spPr>
          <a:xfrm>
            <a:off x="755640" y="2997360"/>
            <a:ext cx="690480" cy="696600"/>
          </a:xfrm>
          <a:prstGeom prst="rect">
            <a:avLst/>
          </a:prstGeom>
          <a:ln>
            <a:noFill/>
          </a:ln>
        </p:spPr>
      </p:pic>
      <p:pic>
        <p:nvPicPr>
          <p:cNvPr id="285" name="Picture 16" descr="https://im0-tub-ru.yandex.net/i?id=0ccd6f9c26f5514d13cb7b34c34ff34b-l&amp;n=13"/>
          <p:cNvPicPr/>
          <p:nvPr/>
        </p:nvPicPr>
        <p:blipFill>
          <a:blip r:embed="rId7" cstate="print">
            <a:lum bright="46000"/>
          </a:blip>
          <a:srcRect l="13963" t="16178" r="15200" b="14853"/>
          <a:stretch/>
        </p:blipFill>
        <p:spPr>
          <a:xfrm>
            <a:off x="755640" y="3860640"/>
            <a:ext cx="720720" cy="768600"/>
          </a:xfrm>
          <a:prstGeom prst="rect">
            <a:avLst/>
          </a:prstGeom>
          <a:ln>
            <a:noFill/>
          </a:ln>
        </p:spPr>
      </p:pic>
      <p:pic>
        <p:nvPicPr>
          <p:cNvPr id="286" name="Picture 18" descr="https://gofossilfree.org/usa/wp-content/uploads/sites/6/2017/11/noun_1232805.png"/>
          <p:cNvPicPr/>
          <p:nvPr/>
        </p:nvPicPr>
        <p:blipFill>
          <a:blip r:embed="rId8" cstate="print">
            <a:lum bright="54000"/>
          </a:blip>
          <a:stretch/>
        </p:blipFill>
        <p:spPr>
          <a:xfrm>
            <a:off x="684360" y="4797360"/>
            <a:ext cx="655560" cy="671400"/>
          </a:xfrm>
          <a:prstGeom prst="rect">
            <a:avLst/>
          </a:prstGeom>
          <a:ln>
            <a:noFill/>
          </a:ln>
        </p:spPr>
      </p:pic>
      <p:pic>
        <p:nvPicPr>
          <p:cNvPr id="287" name="Picture 20" descr="http://cdn.onlinewebfonts.com/svg/img_520028.png"/>
          <p:cNvPicPr/>
          <p:nvPr/>
        </p:nvPicPr>
        <p:blipFill>
          <a:blip r:embed="rId9" cstate="print"/>
          <a:stretch/>
        </p:blipFill>
        <p:spPr>
          <a:xfrm>
            <a:off x="468360" y="1125360"/>
            <a:ext cx="660240" cy="717840"/>
          </a:xfrm>
          <a:prstGeom prst="rect">
            <a:avLst/>
          </a:prstGeom>
          <a:ln>
            <a:noFill/>
          </a:ln>
        </p:spPr>
      </p:pic>
      <p:pic>
        <p:nvPicPr>
          <p:cNvPr id="288" name="Picture 22" descr="https://im0-tub-ru.yandex.net/i?id=bf2684ca9f838484d68e4e1a0d38c809&amp;n=13&amp;exp=1"/>
          <p:cNvPicPr/>
          <p:nvPr/>
        </p:nvPicPr>
        <p:blipFill>
          <a:blip r:embed="rId10" cstate="print">
            <a:lum bright="58000"/>
          </a:blip>
          <a:stretch/>
        </p:blipFill>
        <p:spPr>
          <a:xfrm>
            <a:off x="684360" y="2060640"/>
            <a:ext cx="712800" cy="726840"/>
          </a:xfrm>
          <a:prstGeom prst="rect">
            <a:avLst/>
          </a:prstGeom>
          <a:ln>
            <a:noFill/>
          </a:ln>
        </p:spPr>
      </p:pic>
      <p:sp>
        <p:nvSpPr>
          <p:cNvPr id="289" name="CustomShape 9"/>
          <p:cNvSpPr/>
          <p:nvPr/>
        </p:nvSpPr>
        <p:spPr>
          <a:xfrm>
            <a:off x="684360" y="2060640"/>
            <a:ext cx="658800" cy="669960"/>
          </a:xfrm>
          <a:prstGeom prst="ellipse">
            <a:avLst/>
          </a:prstGeom>
          <a:noFill/>
          <a:ln w="57240">
            <a:solidFill>
              <a:srgbClr val="7F7F7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0" name="CustomShape 10"/>
          <p:cNvSpPr/>
          <p:nvPr/>
        </p:nvSpPr>
        <p:spPr>
          <a:xfrm>
            <a:off x="3651120" y="1189080"/>
            <a:ext cx="5492880" cy="806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1" name="CustomShape 11"/>
          <p:cNvSpPr/>
          <p:nvPr/>
        </p:nvSpPr>
        <p:spPr>
          <a:xfrm>
            <a:off x="1332000" y="1916280"/>
            <a:ext cx="5543640" cy="39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3399"/>
                </a:solidFill>
                <a:latin typeface="Calibri"/>
                <a:ea typeface="Times New Roman"/>
              </a:rPr>
              <a:t>ВСЕРОССИЙСКАЯ ОЛИМПИАДА ШКОЛЬНИКОВ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92" name="Group 12"/>
          <p:cNvGrpSpPr/>
          <p:nvPr/>
        </p:nvGrpSpPr>
        <p:grpSpPr>
          <a:xfrm>
            <a:off x="-60480" y="152280"/>
            <a:ext cx="640080" cy="1054080"/>
            <a:chOff x="-60480" y="152280"/>
            <a:chExt cx="640080" cy="1054080"/>
          </a:xfrm>
        </p:grpSpPr>
        <p:pic>
          <p:nvPicPr>
            <p:cNvPr id="293" name="Прямоугольный треугольник 4"/>
            <p:cNvPicPr/>
            <p:nvPr/>
          </p:nvPicPr>
          <p:blipFill>
            <a:blip r:embed="rId11" cstate="print"/>
            <a:stretch/>
          </p:blipFill>
          <p:spPr>
            <a:xfrm>
              <a:off x="-60480" y="152280"/>
              <a:ext cx="640080" cy="1054080"/>
            </a:xfrm>
            <a:prstGeom prst="rect">
              <a:avLst/>
            </a:prstGeom>
            <a:ln>
              <a:noFill/>
            </a:ln>
          </p:spPr>
        </p:pic>
        <p:sp>
          <p:nvSpPr>
            <p:cNvPr id="294" name="CustomShape 13"/>
            <p:cNvSpPr/>
            <p:nvPr/>
          </p:nvSpPr>
          <p:spPr>
            <a:xfrm rot="10800000">
              <a:off x="44280" y="266760"/>
              <a:ext cx="262080" cy="3096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95" name="CustomShape 14"/>
          <p:cNvSpPr/>
          <p:nvPr/>
        </p:nvSpPr>
        <p:spPr>
          <a:xfrm>
            <a:off x="6969240" y="1781280"/>
            <a:ext cx="2047680" cy="5076720"/>
          </a:xfrm>
          <a:prstGeom prst="rect">
            <a:avLst/>
          </a:prstGeom>
          <a:solidFill>
            <a:srgbClr val="7F7F7F"/>
          </a:solidFill>
          <a:ln w="25560">
            <a:solidFill>
              <a:srgbClr val="7F7F7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96" name="Рисунок 7" descr="C:\Users\Admin\Desktop\1791.jpg"/>
          <p:cNvPicPr/>
          <p:nvPr/>
        </p:nvPicPr>
        <p:blipFill>
          <a:blip r:embed="rId12" cstate="print"/>
          <a:stretch/>
        </p:blipFill>
        <p:spPr>
          <a:xfrm>
            <a:off x="7018200" y="3456000"/>
            <a:ext cx="1974960" cy="1501920"/>
          </a:xfrm>
          <a:prstGeom prst="rect">
            <a:avLst/>
          </a:prstGeom>
          <a:ln>
            <a:noFill/>
          </a:ln>
        </p:spPr>
      </p:pic>
      <p:pic>
        <p:nvPicPr>
          <p:cNvPr id="297" name="Picture 6" descr="http://www.kazanmc.ru/fotolar/ped-urok102/2.jpg"/>
          <p:cNvPicPr/>
          <p:nvPr/>
        </p:nvPicPr>
        <p:blipFill>
          <a:blip r:embed="rId13" cstate="print"/>
          <a:stretch/>
        </p:blipFill>
        <p:spPr>
          <a:xfrm>
            <a:off x="7018200" y="4998960"/>
            <a:ext cx="1960560" cy="1859040"/>
          </a:xfrm>
          <a:prstGeom prst="rect">
            <a:avLst/>
          </a:prstGeom>
          <a:ln>
            <a:noFill/>
          </a:ln>
        </p:spPr>
      </p:pic>
      <p:pic>
        <p:nvPicPr>
          <p:cNvPr id="298" name="Picture 9" descr="D:\Мои документы\Час контроля\ноябрь 2015\олимпиады и мониторинги\11.jpg"/>
          <p:cNvPicPr/>
          <p:nvPr/>
        </p:nvPicPr>
        <p:blipFill>
          <a:blip r:embed="rId14" cstate="print"/>
          <a:stretch/>
        </p:blipFill>
        <p:spPr>
          <a:xfrm>
            <a:off x="7027920" y="1836720"/>
            <a:ext cx="1962000" cy="1582920"/>
          </a:xfrm>
          <a:prstGeom prst="rect">
            <a:avLst/>
          </a:prstGeom>
          <a:ln>
            <a:noFill/>
          </a:ln>
        </p:spPr>
      </p:pic>
      <p:sp>
        <p:nvSpPr>
          <p:cNvPr id="299" name="CustomShape 15"/>
          <p:cNvSpPr/>
          <p:nvPr/>
        </p:nvSpPr>
        <p:spPr>
          <a:xfrm>
            <a:off x="1332000" y="5589720"/>
            <a:ext cx="5543640" cy="91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3399"/>
                </a:solidFill>
                <a:latin typeface="Calibri"/>
              </a:rPr>
              <a:t>В 2019-2020 УЧ.ГГ. ШКОЛЬНИКИ ЗАТО СЕВЕРСК ПРИМУТ УЧАСТИЕ В РЕГИОНАЛЬНОМ ЭТАПЕ ВсОШ ПО </a:t>
            </a:r>
            <a:r>
              <a:rPr lang="ru-RU" sz="1800" b="1" strike="noStrike" spc="-1">
                <a:solidFill>
                  <a:srgbClr val="003399"/>
                </a:solidFill>
                <a:latin typeface="Calibri"/>
              </a:rPr>
              <a:t>19</a:t>
            </a:r>
            <a:r>
              <a:rPr lang="ru-RU" sz="1800" b="0" strike="noStrike" spc="-1">
                <a:solidFill>
                  <a:srgbClr val="003399"/>
                </a:solidFill>
                <a:latin typeface="Calibri"/>
              </a:rPr>
              <a:t> ПРЕДМЕТАМ.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0" name="CustomShape 16"/>
          <p:cNvSpPr/>
          <p:nvPr/>
        </p:nvSpPr>
        <p:spPr>
          <a:xfrm>
            <a:off x="3651120" y="1189080"/>
            <a:ext cx="5492880" cy="655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r">
              <a:lnSpc>
                <a:spcPct val="70000"/>
              </a:lnSpc>
            </a:pPr>
            <a:r>
              <a:rPr lang="ru-RU" sz="2600" b="1" strike="noStrike" spc="-1">
                <a:solidFill>
                  <a:srgbClr val="92D050"/>
                </a:solidFill>
                <a:latin typeface="Tahoma"/>
                <a:ea typeface="Tahoma"/>
              </a:rPr>
              <a:t>КЛЮЧЕВЫЕ МЕРОПРИЯТИЯ И ПРОМЕЖУТОЧНЫЕ ИТОГИ</a:t>
            </a:r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301" name="Table 17"/>
          <p:cNvGraphicFramePr/>
          <p:nvPr/>
        </p:nvGraphicFramePr>
        <p:xfrm>
          <a:off x="1547640" y="2565360"/>
          <a:ext cx="5329440" cy="3921396"/>
        </p:xfrm>
        <a:graphic>
          <a:graphicData uri="http://schemas.openxmlformats.org/drawingml/2006/table">
            <a:tbl>
              <a:tblPr/>
              <a:tblGrid>
                <a:gridCol w="2541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878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51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b="1" strike="noStrike" spc="-1">
                          <a:solidFill>
                            <a:srgbClr val="003399"/>
                          </a:solidFill>
                          <a:latin typeface="Calibri"/>
                        </a:rPr>
                        <a:t>2018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760" marR="6876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b="1" strike="noStrike" spc="-1">
                          <a:solidFill>
                            <a:srgbClr val="003399"/>
                          </a:solidFill>
                          <a:latin typeface="Calibri"/>
                        </a:rPr>
                        <a:t>2019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760" marR="6876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572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b="0" strike="noStrike" spc="-1">
                          <a:solidFill>
                            <a:srgbClr val="003399"/>
                          </a:solidFill>
                          <a:latin typeface="Calibri"/>
                        </a:rPr>
                        <a:t>УЧАСТНИКИ ШКОЛЬНОГО ЭТАПА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760" marR="6876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57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b="1" strike="noStrike" spc="-1">
                          <a:solidFill>
                            <a:srgbClr val="003399"/>
                          </a:solidFill>
                          <a:latin typeface="Calibri"/>
                        </a:rPr>
                        <a:t>11898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760" marR="6876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b="1" strike="noStrike" spc="-1">
                          <a:solidFill>
                            <a:srgbClr val="003399"/>
                          </a:solidFill>
                          <a:latin typeface="Calibri"/>
                        </a:rPr>
                        <a:t>11630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760" marR="6876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572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b="0" strike="noStrike" spc="-1">
                          <a:solidFill>
                            <a:srgbClr val="003399"/>
                          </a:solidFill>
                          <a:latin typeface="Calibri"/>
                        </a:rPr>
                        <a:t>ПОБЕДИТЕЛИ И ПРИЗЕРЫ ШКОЛЬНОГО ЭТАПА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760" marR="6876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57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b="1" strike="noStrike" spc="-1">
                          <a:solidFill>
                            <a:srgbClr val="003399"/>
                          </a:solidFill>
                          <a:latin typeface="Calibri"/>
                        </a:rPr>
                        <a:t>3101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760" marR="6876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b="1" strike="noStrike" spc="-1">
                          <a:solidFill>
                            <a:srgbClr val="003399"/>
                          </a:solidFill>
                          <a:latin typeface="Calibri"/>
                        </a:rPr>
                        <a:t>3063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760" marR="6876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3108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b="0" strike="noStrike" spc="-1">
                          <a:solidFill>
                            <a:srgbClr val="003399"/>
                          </a:solidFill>
                          <a:latin typeface="Calibri"/>
                        </a:rPr>
                        <a:t>ПОБЕДИТЕЛИ И ПРИЗЕРЫ МУНИЦИПАЛЬНОГО ЭТАПА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760" marR="6876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57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b="1" strike="noStrike" spc="-1">
                          <a:solidFill>
                            <a:srgbClr val="003399"/>
                          </a:solidFill>
                          <a:latin typeface="Calibri"/>
                        </a:rPr>
                        <a:t>480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760" marR="6876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b="1" strike="noStrike" spc="-1">
                          <a:solidFill>
                            <a:srgbClr val="003399"/>
                          </a:solidFill>
                          <a:latin typeface="Calibri"/>
                        </a:rPr>
                        <a:t>525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760" marR="6876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572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b="0" strike="noStrike" spc="-1">
                          <a:solidFill>
                            <a:srgbClr val="003399"/>
                          </a:solidFill>
                          <a:latin typeface="Calibri"/>
                        </a:rPr>
                        <a:t>УЧАСТНИКИ РЕГИОНАЛЬНОГО ЭТАПА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760" marR="6876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57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b="1" strike="noStrike" spc="-1">
                          <a:solidFill>
                            <a:srgbClr val="003399"/>
                          </a:solidFill>
                          <a:latin typeface="Calibri"/>
                        </a:rPr>
                        <a:t>188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760" marR="6876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b="1" strike="noStrike" spc="-1">
                          <a:solidFill>
                            <a:srgbClr val="003399"/>
                          </a:solidFill>
                          <a:latin typeface="Calibri"/>
                        </a:rPr>
                        <a:t>254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760" marR="6876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2" name="Group 1"/>
          <p:cNvGrpSpPr/>
          <p:nvPr/>
        </p:nvGrpSpPr>
        <p:grpSpPr>
          <a:xfrm>
            <a:off x="1560600" y="5840280"/>
            <a:ext cx="401400" cy="408240"/>
            <a:chOff x="1560600" y="5840280"/>
            <a:chExt cx="401400" cy="408240"/>
          </a:xfrm>
        </p:grpSpPr>
        <p:pic>
          <p:nvPicPr>
            <p:cNvPr id="303" name="Овал 40"/>
            <p:cNvPicPr/>
            <p:nvPr/>
          </p:nvPicPr>
          <p:blipFill>
            <a:blip r:embed="rId2" cstate="print"/>
            <a:stretch/>
          </p:blipFill>
          <p:spPr>
            <a:xfrm>
              <a:off x="1560600" y="5840280"/>
              <a:ext cx="401400" cy="408240"/>
            </a:xfrm>
            <a:prstGeom prst="rect">
              <a:avLst/>
            </a:prstGeom>
            <a:ln>
              <a:noFill/>
            </a:ln>
          </p:spPr>
        </p:pic>
        <p:sp>
          <p:nvSpPr>
            <p:cNvPr id="304" name="CustomShape 2"/>
            <p:cNvSpPr/>
            <p:nvPr/>
          </p:nvSpPr>
          <p:spPr>
            <a:xfrm>
              <a:off x="1662120" y="5919840"/>
              <a:ext cx="203040" cy="2030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305" name="Group 3"/>
          <p:cNvGrpSpPr/>
          <p:nvPr/>
        </p:nvGrpSpPr>
        <p:grpSpPr>
          <a:xfrm>
            <a:off x="450720" y="5645160"/>
            <a:ext cx="658800" cy="700200"/>
            <a:chOff x="450720" y="5645160"/>
            <a:chExt cx="658800" cy="700200"/>
          </a:xfrm>
        </p:grpSpPr>
        <p:pic>
          <p:nvPicPr>
            <p:cNvPr id="306" name="Овал 20"/>
            <p:cNvPicPr/>
            <p:nvPr/>
          </p:nvPicPr>
          <p:blipFill>
            <a:blip r:embed="rId3" cstate="print"/>
            <a:stretch/>
          </p:blipFill>
          <p:spPr>
            <a:xfrm>
              <a:off x="450720" y="5645160"/>
              <a:ext cx="658800" cy="700200"/>
            </a:xfrm>
            <a:prstGeom prst="rect">
              <a:avLst/>
            </a:prstGeom>
            <a:ln>
              <a:noFill/>
            </a:ln>
          </p:spPr>
        </p:pic>
        <p:sp>
          <p:nvSpPr>
            <p:cNvPr id="307" name="CustomShape 4"/>
            <p:cNvSpPr/>
            <p:nvPr/>
          </p:nvSpPr>
          <p:spPr>
            <a:xfrm>
              <a:off x="560520" y="5759280"/>
              <a:ext cx="447480" cy="4748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08" name="CustomShape 5"/>
          <p:cNvSpPr/>
          <p:nvPr/>
        </p:nvSpPr>
        <p:spPr>
          <a:xfrm>
            <a:off x="6553080" y="6356520"/>
            <a:ext cx="2133720" cy="365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r">
              <a:lnSpc>
                <a:spcPct val="100000"/>
              </a:lnSpc>
            </a:pPr>
            <a:fld id="{5DAAECF0-3555-411B-8197-337C2C3EC8AE}" type="slidenum">
              <a:rPr lang="ru-RU" sz="1200" b="0" strike="noStrike" spc="-1">
                <a:solidFill>
                  <a:srgbClr val="898989"/>
                </a:solidFill>
                <a:latin typeface="Calibri"/>
              </a:rPr>
              <a:pPr algn="r">
                <a:lnSpc>
                  <a:spcPct val="100000"/>
                </a:lnSpc>
              </a:pPr>
              <a:t>9</a:t>
            </a:fld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09" name="Group 6"/>
          <p:cNvGrpSpPr/>
          <p:nvPr/>
        </p:nvGrpSpPr>
        <p:grpSpPr>
          <a:xfrm>
            <a:off x="-60480" y="152280"/>
            <a:ext cx="640080" cy="1054080"/>
            <a:chOff x="-60480" y="152280"/>
            <a:chExt cx="640080" cy="1054080"/>
          </a:xfrm>
        </p:grpSpPr>
        <p:pic>
          <p:nvPicPr>
            <p:cNvPr id="310" name="Прямоугольный треугольник 4"/>
            <p:cNvPicPr/>
            <p:nvPr/>
          </p:nvPicPr>
          <p:blipFill>
            <a:blip r:embed="rId4" cstate="print"/>
            <a:stretch/>
          </p:blipFill>
          <p:spPr>
            <a:xfrm>
              <a:off x="-60480" y="152280"/>
              <a:ext cx="640080" cy="1054080"/>
            </a:xfrm>
            <a:prstGeom prst="rect">
              <a:avLst/>
            </a:prstGeom>
            <a:ln>
              <a:noFill/>
            </a:ln>
          </p:spPr>
        </p:pic>
        <p:sp>
          <p:nvSpPr>
            <p:cNvPr id="311" name="CustomShape 7"/>
            <p:cNvSpPr/>
            <p:nvPr/>
          </p:nvSpPr>
          <p:spPr>
            <a:xfrm rot="10800000">
              <a:off x="44280" y="266760"/>
              <a:ext cx="262080" cy="3096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12" name="Line 8"/>
          <p:cNvSpPr/>
          <p:nvPr/>
        </p:nvSpPr>
        <p:spPr>
          <a:xfrm flipV="1">
            <a:off x="380880" y="188640"/>
            <a:ext cx="6127920" cy="3240"/>
          </a:xfrm>
          <a:prstGeom prst="line">
            <a:avLst/>
          </a:prstGeom>
          <a:ln w="15840">
            <a:solidFill>
              <a:srgbClr val="7F7F7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313" name="Group 9"/>
          <p:cNvGrpSpPr/>
          <p:nvPr/>
        </p:nvGrpSpPr>
        <p:grpSpPr>
          <a:xfrm>
            <a:off x="8553600" y="165240"/>
            <a:ext cx="645840" cy="1103040"/>
            <a:chOff x="8553600" y="165240"/>
            <a:chExt cx="645840" cy="1103040"/>
          </a:xfrm>
        </p:grpSpPr>
        <p:pic>
          <p:nvPicPr>
            <p:cNvPr id="314" name="Прямоугольный треугольник 7"/>
            <p:cNvPicPr/>
            <p:nvPr/>
          </p:nvPicPr>
          <p:blipFill>
            <a:blip r:embed="rId5" cstate="print"/>
            <a:stretch/>
          </p:blipFill>
          <p:spPr>
            <a:xfrm>
              <a:off x="8553600" y="165240"/>
              <a:ext cx="645840" cy="1103040"/>
            </a:xfrm>
            <a:prstGeom prst="rect">
              <a:avLst/>
            </a:prstGeom>
            <a:ln>
              <a:noFill/>
            </a:ln>
          </p:spPr>
        </p:pic>
        <p:sp>
          <p:nvSpPr>
            <p:cNvPr id="315" name="CustomShape 10"/>
            <p:cNvSpPr/>
            <p:nvPr/>
          </p:nvSpPr>
          <p:spPr>
            <a:xfrm>
              <a:off x="8836200" y="776160"/>
              <a:ext cx="263520" cy="3272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16" name="Line 11"/>
          <p:cNvSpPr/>
          <p:nvPr/>
        </p:nvSpPr>
        <p:spPr>
          <a:xfrm>
            <a:off x="2936880" y="1182600"/>
            <a:ext cx="5746680" cy="4680"/>
          </a:xfrm>
          <a:prstGeom prst="line">
            <a:avLst/>
          </a:prstGeom>
          <a:ln w="15840">
            <a:solidFill>
              <a:srgbClr val="0070C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7" name="CustomShape 12"/>
          <p:cNvSpPr/>
          <p:nvPr/>
        </p:nvSpPr>
        <p:spPr>
          <a:xfrm>
            <a:off x="971640" y="217440"/>
            <a:ext cx="8034120" cy="619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3300" b="1" strike="noStrike" spc="-1">
                <a:solidFill>
                  <a:srgbClr val="003399"/>
                </a:solidFill>
                <a:latin typeface="Tahoma"/>
                <a:ea typeface="Tahoma"/>
              </a:rPr>
              <a:t>МП «УСПЕХ КАЖДОГО РЕБЕНКА»</a:t>
            </a:r>
            <a:endParaRPr lang="en-US" sz="33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18" name="Picture 2" descr="E:\Мои документы\Выступления Кулешовой О.А\день ДОО ТО 18.03.2019\Рисунок4.png"/>
          <p:cNvPicPr/>
          <p:nvPr/>
        </p:nvPicPr>
        <p:blipFill>
          <a:blip r:embed="rId6" cstate="print"/>
          <a:srcRect l="59299" t="-32"/>
          <a:stretch/>
        </p:blipFill>
        <p:spPr>
          <a:xfrm>
            <a:off x="0" y="1152360"/>
            <a:ext cx="539640" cy="5705640"/>
          </a:xfrm>
          <a:prstGeom prst="rect">
            <a:avLst/>
          </a:prstGeom>
          <a:ln>
            <a:noFill/>
          </a:ln>
        </p:spPr>
      </p:pic>
      <p:pic>
        <p:nvPicPr>
          <p:cNvPr id="319" name="Picture 2" descr="http://cdn.onlinewebfonts.com/svg/img_558530.png"/>
          <p:cNvPicPr/>
          <p:nvPr/>
        </p:nvPicPr>
        <p:blipFill>
          <a:blip r:embed="rId7" cstate="print">
            <a:lum bright="54000"/>
          </a:blip>
          <a:stretch/>
        </p:blipFill>
        <p:spPr>
          <a:xfrm>
            <a:off x="468360" y="5661000"/>
            <a:ext cx="633240" cy="666720"/>
          </a:xfrm>
          <a:prstGeom prst="rect">
            <a:avLst/>
          </a:prstGeom>
          <a:ln>
            <a:noFill/>
          </a:ln>
        </p:spPr>
      </p:pic>
      <p:pic>
        <p:nvPicPr>
          <p:cNvPr id="320" name="Picture 8" descr="http://cdn.onlinewebfonts.com/svg/img_419019.png"/>
          <p:cNvPicPr/>
          <p:nvPr/>
        </p:nvPicPr>
        <p:blipFill>
          <a:blip r:embed="rId8" cstate="print">
            <a:lum bright="54000"/>
          </a:blip>
          <a:stretch/>
        </p:blipFill>
        <p:spPr>
          <a:xfrm>
            <a:off x="611280" y="2708280"/>
            <a:ext cx="690480" cy="698400"/>
          </a:xfrm>
          <a:prstGeom prst="rect">
            <a:avLst/>
          </a:prstGeom>
          <a:ln>
            <a:noFill/>
          </a:ln>
        </p:spPr>
      </p:pic>
      <p:pic>
        <p:nvPicPr>
          <p:cNvPr id="321" name="Picture 16" descr="https://im0-tub-ru.yandex.net/i?id=0ccd6f9c26f5514d13cb7b34c34ff34b-l&amp;n=13"/>
          <p:cNvPicPr/>
          <p:nvPr/>
        </p:nvPicPr>
        <p:blipFill>
          <a:blip r:embed="rId9" cstate="print">
            <a:lum bright="46000"/>
          </a:blip>
          <a:srcRect l="13964" t="16178" r="15190" b="14853"/>
          <a:stretch/>
        </p:blipFill>
        <p:spPr>
          <a:xfrm>
            <a:off x="611280" y="3716280"/>
            <a:ext cx="712800" cy="766800"/>
          </a:xfrm>
          <a:prstGeom prst="rect">
            <a:avLst/>
          </a:prstGeom>
          <a:ln>
            <a:noFill/>
          </a:ln>
        </p:spPr>
      </p:pic>
      <p:pic>
        <p:nvPicPr>
          <p:cNvPr id="322" name="Picture 18" descr="https://gofossilfree.org/usa/wp-content/uploads/sites/6/2017/11/noun_1232805.png"/>
          <p:cNvPicPr/>
          <p:nvPr/>
        </p:nvPicPr>
        <p:blipFill>
          <a:blip r:embed="rId10" cstate="print">
            <a:lum bright="54000"/>
          </a:blip>
          <a:stretch/>
        </p:blipFill>
        <p:spPr>
          <a:xfrm>
            <a:off x="539640" y="4653000"/>
            <a:ext cx="725760" cy="744480"/>
          </a:xfrm>
          <a:prstGeom prst="rect">
            <a:avLst/>
          </a:prstGeom>
          <a:ln>
            <a:noFill/>
          </a:ln>
        </p:spPr>
      </p:pic>
      <p:pic>
        <p:nvPicPr>
          <p:cNvPr id="323" name="Picture 20" descr="http://cdn.onlinewebfonts.com/svg/img_520028.png"/>
          <p:cNvPicPr/>
          <p:nvPr/>
        </p:nvPicPr>
        <p:blipFill>
          <a:blip r:embed="rId11" cstate="print"/>
          <a:stretch/>
        </p:blipFill>
        <p:spPr>
          <a:xfrm>
            <a:off x="250920" y="1027080"/>
            <a:ext cx="649080" cy="673200"/>
          </a:xfrm>
          <a:prstGeom prst="rect">
            <a:avLst/>
          </a:prstGeom>
          <a:ln>
            <a:noFill/>
          </a:ln>
        </p:spPr>
      </p:pic>
      <p:pic>
        <p:nvPicPr>
          <p:cNvPr id="324" name="Picture 22" descr="https://im0-tub-ru.yandex.net/i?id=bf2684ca9f838484d68e4e1a0d38c809&amp;n=13&amp;exp=1"/>
          <p:cNvPicPr/>
          <p:nvPr/>
        </p:nvPicPr>
        <p:blipFill>
          <a:blip r:embed="rId12" cstate="print">
            <a:lum bright="58000"/>
          </a:blip>
          <a:stretch/>
        </p:blipFill>
        <p:spPr>
          <a:xfrm>
            <a:off x="539640" y="1844640"/>
            <a:ext cx="647640" cy="652320"/>
          </a:xfrm>
          <a:prstGeom prst="rect">
            <a:avLst/>
          </a:prstGeom>
          <a:ln>
            <a:noFill/>
          </a:ln>
        </p:spPr>
      </p:pic>
      <p:sp>
        <p:nvSpPr>
          <p:cNvPr id="325" name="CustomShape 13"/>
          <p:cNvSpPr/>
          <p:nvPr/>
        </p:nvSpPr>
        <p:spPr>
          <a:xfrm>
            <a:off x="539640" y="1844640"/>
            <a:ext cx="647640" cy="666720"/>
          </a:xfrm>
          <a:prstGeom prst="ellipse">
            <a:avLst/>
          </a:prstGeom>
          <a:noFill/>
          <a:ln w="57240">
            <a:solidFill>
              <a:srgbClr val="7F7F7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6" name="CustomShape 14"/>
          <p:cNvSpPr/>
          <p:nvPr/>
        </p:nvSpPr>
        <p:spPr>
          <a:xfrm>
            <a:off x="1258920" y="1773360"/>
            <a:ext cx="7885080" cy="439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7" name="CustomShape 15"/>
          <p:cNvSpPr/>
          <p:nvPr/>
        </p:nvSpPr>
        <p:spPr>
          <a:xfrm>
            <a:off x="3276720" y="620640"/>
            <a:ext cx="5362560" cy="584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r">
              <a:lnSpc>
                <a:spcPct val="90000"/>
              </a:lnSpc>
            </a:pPr>
            <a:r>
              <a:rPr lang="ru-RU" sz="2800" b="1" strike="noStrike" spc="-1">
                <a:solidFill>
                  <a:srgbClr val="92D050"/>
                </a:solidFill>
                <a:latin typeface="Tahoma"/>
                <a:ea typeface="Tahoma"/>
              </a:rPr>
              <a:t>КЛЮЧЕВЫЕ ЗАДАЧИ 2020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8" name="CustomShape 16"/>
          <p:cNvSpPr/>
          <p:nvPr/>
        </p:nvSpPr>
        <p:spPr>
          <a:xfrm>
            <a:off x="1476360" y="1155960"/>
            <a:ext cx="7199280" cy="640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003399"/>
                </a:solidFill>
                <a:latin typeface="Calibri"/>
              </a:rPr>
              <a:t>РОСТ ЧИСЛА ДЕТЕЙ, РОСТ ЧИСЛА ДЕТЕЙ В ВОЗРАСТЕ ОТ 5 ДО 18 ЛЕТ, ПРОЖИВАЮЩИХ В ЗАТО СЕВЕРСК, ОХВАЧЕННЫХ ДОПОЛНИТЕЛЬНЫМ ОБРАЗОВАНИЕМ, НЕ МЕНЕЕ ЧЕМ НА 2% (460 ОБУЧАЮЩИХСЯ).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003399"/>
                </a:solidFill>
                <a:latin typeface="Calibri"/>
              </a:rPr>
              <a:t>РОСТ ЧИСЛА ДЕТЕЙ В ВОЗРАСТЕ ОТ 5 ДО 18 ЛЕТ, ОХВАЧЕННЫХ ДОПОЛНИТЕЛЬНЫМИ ОБЩЕРАЗВИВАЮЩИМИ ПРОГРАММАМИ ТЕХНИЧЕСКОЙ И ЕСТЕСТВЕННОНАУЧНОЙ НАПРАВЛЕННОСТИ НЕ МЕНЕЕ ЧЕМ НА 2% (460 ОБУЧАЮЩИХСЯ).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003399"/>
                </a:solidFill>
                <a:latin typeface="Calibri"/>
              </a:rPr>
              <a:t>СОХРАНЕНИЕ ЧИСЛА ДЕТЕЙ С ОВЗ, ОХВАЧЕННЫХ ПРОГРАММАМИ ДОПОЛНИТЕЛЬНОГО ОБРАЗОВАНИЯ, В ТОМ ЧИСЛЕ В ДИСТАНЦИОННОЙ ФОРМЕ.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003399"/>
                </a:solidFill>
                <a:latin typeface="Calibri"/>
              </a:rPr>
              <a:t>РОСТ ЧИСЛА ОБУЧАЮЩИХСЯ,</a:t>
            </a: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800" b="0" strike="noStrike" spc="-1">
                <a:solidFill>
                  <a:srgbClr val="003399"/>
                </a:solidFill>
                <a:latin typeface="Calibri"/>
              </a:rPr>
              <a:t>ПОЛУЧИВШИХ РЕКОМЕНДАЦИИ ПО ПОСТРОЕНИЮ ИНДИВИДУАЛЬНОГО УЧЕБНОГО ПЛАНА В СООТВЕТСТВИИ С ВЫБРАННЫМИ ПРОФЕССИОНАЛЬНЫМИ КОМПЕТЕНЦИЯМИ (ПРОФЕССИОНАЛЬНЫМИ ОБЛАСТЯМИ ДЕЯТЕЛЬНОСТИ) С УЧЕТОМ РЕАЛИЗАЦИИ ПРОЕКТА «БИЛЕТ В БУДУЩЕЕ».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003399"/>
                </a:solidFill>
                <a:latin typeface="Calibri"/>
              </a:rPr>
              <a:t>РОСТ ЧИСЛА ДЕТЕЙ, ОХВАЧЕННЫХ МЕРОПРИЯТИЯМИ ПРОЕКТОВ «СЕВЕРСКАЯ ИНЖЕНЕРНАЯ ШКОЛА», «ШКОЛЬНЫЙ ТЕХНОПАРК»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29" name="Group 17"/>
          <p:cNvGrpSpPr/>
          <p:nvPr/>
        </p:nvGrpSpPr>
        <p:grpSpPr>
          <a:xfrm>
            <a:off x="1560600" y="1158840"/>
            <a:ext cx="384120" cy="414360"/>
            <a:chOff x="1560600" y="1158840"/>
            <a:chExt cx="384120" cy="414360"/>
          </a:xfrm>
        </p:grpSpPr>
        <p:pic>
          <p:nvPicPr>
            <p:cNvPr id="330" name="Овал 28"/>
            <p:cNvPicPr/>
            <p:nvPr/>
          </p:nvPicPr>
          <p:blipFill>
            <a:blip r:embed="rId13" cstate="print"/>
            <a:stretch/>
          </p:blipFill>
          <p:spPr>
            <a:xfrm>
              <a:off x="1560600" y="1158840"/>
              <a:ext cx="384120" cy="414360"/>
            </a:xfrm>
            <a:prstGeom prst="rect">
              <a:avLst/>
            </a:prstGeom>
            <a:ln>
              <a:noFill/>
            </a:ln>
          </p:spPr>
        </p:pic>
        <p:sp>
          <p:nvSpPr>
            <p:cNvPr id="331" name="CustomShape 18"/>
            <p:cNvSpPr/>
            <p:nvPr/>
          </p:nvSpPr>
          <p:spPr>
            <a:xfrm>
              <a:off x="1658880" y="1238400"/>
              <a:ext cx="190440" cy="2044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332" name="Group 19"/>
          <p:cNvGrpSpPr/>
          <p:nvPr/>
        </p:nvGrpSpPr>
        <p:grpSpPr>
          <a:xfrm>
            <a:off x="1560600" y="2243160"/>
            <a:ext cx="384120" cy="407880"/>
            <a:chOff x="1560600" y="2243160"/>
            <a:chExt cx="384120" cy="407880"/>
          </a:xfrm>
        </p:grpSpPr>
        <p:pic>
          <p:nvPicPr>
            <p:cNvPr id="333" name="Овал 29"/>
            <p:cNvPicPr/>
            <p:nvPr/>
          </p:nvPicPr>
          <p:blipFill>
            <a:blip r:embed="rId14" cstate="print"/>
            <a:stretch/>
          </p:blipFill>
          <p:spPr>
            <a:xfrm>
              <a:off x="1560600" y="2243160"/>
              <a:ext cx="384120" cy="407880"/>
            </a:xfrm>
            <a:prstGeom prst="rect">
              <a:avLst/>
            </a:prstGeom>
            <a:ln>
              <a:noFill/>
            </a:ln>
          </p:spPr>
        </p:pic>
        <p:sp>
          <p:nvSpPr>
            <p:cNvPr id="334" name="CustomShape 20"/>
            <p:cNvSpPr/>
            <p:nvPr/>
          </p:nvSpPr>
          <p:spPr>
            <a:xfrm>
              <a:off x="1658880" y="2319480"/>
              <a:ext cx="190440" cy="2030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335" name="Group 21"/>
          <p:cNvGrpSpPr/>
          <p:nvPr/>
        </p:nvGrpSpPr>
        <p:grpSpPr>
          <a:xfrm>
            <a:off x="1560600" y="3322800"/>
            <a:ext cx="401400" cy="407880"/>
            <a:chOff x="1560600" y="3322800"/>
            <a:chExt cx="401400" cy="407880"/>
          </a:xfrm>
        </p:grpSpPr>
        <p:pic>
          <p:nvPicPr>
            <p:cNvPr id="336" name="Овал 32"/>
            <p:cNvPicPr/>
            <p:nvPr/>
          </p:nvPicPr>
          <p:blipFill>
            <a:blip r:embed="rId15" cstate="print"/>
            <a:stretch/>
          </p:blipFill>
          <p:spPr>
            <a:xfrm>
              <a:off x="1560600" y="3322800"/>
              <a:ext cx="401400" cy="407880"/>
            </a:xfrm>
            <a:prstGeom prst="rect">
              <a:avLst/>
            </a:prstGeom>
            <a:ln>
              <a:noFill/>
            </a:ln>
          </p:spPr>
        </p:pic>
        <p:sp>
          <p:nvSpPr>
            <p:cNvPr id="337" name="CustomShape 22"/>
            <p:cNvSpPr/>
            <p:nvPr/>
          </p:nvSpPr>
          <p:spPr>
            <a:xfrm>
              <a:off x="1662120" y="3398760"/>
              <a:ext cx="203040" cy="2048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38" name="CustomShape 23"/>
          <p:cNvSpPr/>
          <p:nvPr/>
        </p:nvSpPr>
        <p:spPr>
          <a:xfrm>
            <a:off x="1619280" y="1197000"/>
            <a:ext cx="288720" cy="33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003399"/>
              </a:buClr>
              <a:buFont typeface="Wingdings" charset="2"/>
              <a:buChar char=""/>
            </a:pPr>
            <a:r>
              <a:rPr lang="ru-RU" sz="1600" b="1" strike="noStrike" spc="-1">
                <a:solidFill>
                  <a:srgbClr val="003399"/>
                </a:solidFill>
                <a:latin typeface="Calibri"/>
              </a:rPr>
              <a:t> 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9" name="CustomShape 24"/>
          <p:cNvSpPr/>
          <p:nvPr/>
        </p:nvSpPr>
        <p:spPr>
          <a:xfrm>
            <a:off x="1619280" y="2276640"/>
            <a:ext cx="288720" cy="33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003399"/>
              </a:buClr>
              <a:buFont typeface="Wingdings" charset="2"/>
              <a:buChar char=""/>
            </a:pPr>
            <a:r>
              <a:rPr lang="ru-RU" sz="1600" b="1" strike="noStrike" spc="-1">
                <a:solidFill>
                  <a:srgbClr val="003399"/>
                </a:solidFill>
                <a:latin typeface="Calibri"/>
              </a:rPr>
              <a:t> 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0" name="CustomShape 25"/>
          <p:cNvSpPr/>
          <p:nvPr/>
        </p:nvSpPr>
        <p:spPr>
          <a:xfrm>
            <a:off x="1619280" y="3357720"/>
            <a:ext cx="288720" cy="33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003399"/>
              </a:buClr>
              <a:buFont typeface="Wingdings" charset="2"/>
              <a:buChar char=""/>
            </a:pPr>
            <a:r>
              <a:rPr lang="ru-RU" sz="1600" b="1" strike="noStrike" spc="-1">
                <a:solidFill>
                  <a:srgbClr val="003399"/>
                </a:solidFill>
                <a:latin typeface="Calibri"/>
              </a:rPr>
              <a:t> 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41" name="Group 26"/>
          <p:cNvGrpSpPr/>
          <p:nvPr/>
        </p:nvGrpSpPr>
        <p:grpSpPr>
          <a:xfrm>
            <a:off x="1560600" y="4181400"/>
            <a:ext cx="401400" cy="414360"/>
            <a:chOff x="1560600" y="4181400"/>
            <a:chExt cx="401400" cy="414360"/>
          </a:xfrm>
        </p:grpSpPr>
        <p:pic>
          <p:nvPicPr>
            <p:cNvPr id="342" name="Овал 36"/>
            <p:cNvPicPr/>
            <p:nvPr/>
          </p:nvPicPr>
          <p:blipFill>
            <a:blip r:embed="rId16" cstate="print"/>
            <a:stretch/>
          </p:blipFill>
          <p:spPr>
            <a:xfrm>
              <a:off x="1560600" y="4181400"/>
              <a:ext cx="401400" cy="414360"/>
            </a:xfrm>
            <a:prstGeom prst="rect">
              <a:avLst/>
            </a:prstGeom>
            <a:ln>
              <a:noFill/>
            </a:ln>
          </p:spPr>
        </p:pic>
        <p:sp>
          <p:nvSpPr>
            <p:cNvPr id="343" name="CustomShape 27"/>
            <p:cNvSpPr/>
            <p:nvPr/>
          </p:nvSpPr>
          <p:spPr>
            <a:xfrm>
              <a:off x="1662120" y="4264200"/>
              <a:ext cx="203040" cy="2030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44" name="CustomShape 28"/>
          <p:cNvSpPr/>
          <p:nvPr/>
        </p:nvSpPr>
        <p:spPr>
          <a:xfrm>
            <a:off x="1619280" y="4221000"/>
            <a:ext cx="288720" cy="33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003399"/>
              </a:buClr>
              <a:buFont typeface="Wingdings" charset="2"/>
              <a:buChar char=""/>
            </a:pPr>
            <a:r>
              <a:rPr lang="ru-RU" sz="1600" b="1" strike="noStrike" spc="-1">
                <a:solidFill>
                  <a:srgbClr val="003399"/>
                </a:solidFill>
                <a:latin typeface="Calibri"/>
              </a:rPr>
              <a:t> 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5" name="CustomShape 29"/>
          <p:cNvSpPr/>
          <p:nvPr/>
        </p:nvSpPr>
        <p:spPr>
          <a:xfrm>
            <a:off x="1619280" y="5877000"/>
            <a:ext cx="288720" cy="33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003399"/>
              </a:buClr>
              <a:buFont typeface="Wingdings" charset="2"/>
              <a:buChar char=""/>
            </a:pPr>
            <a:r>
              <a:rPr lang="ru-RU" sz="1600" b="1" strike="noStrike" spc="-1">
                <a:solidFill>
                  <a:srgbClr val="003399"/>
                </a:solidFill>
                <a:latin typeface="Calibri"/>
              </a:rPr>
              <a:t> 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1128</TotalTime>
  <Words>1324</Words>
  <Application>Microsoft Office PowerPoint</Application>
  <PresentationFormat>Экран (4:3)</PresentationFormat>
  <Paragraphs>312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 Unicode MS</vt:lpstr>
      <vt:lpstr>Arial</vt:lpstr>
      <vt:lpstr>Calibri</vt:lpstr>
      <vt:lpstr>DejaVu Sans</vt:lpstr>
      <vt:lpstr>Tahoma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Ковалева</dc:creator>
  <cp:lastModifiedBy>Marina</cp:lastModifiedBy>
  <cp:revision>100</cp:revision>
  <dcterms:created xsi:type="dcterms:W3CDTF">2020-01-24T05:45:15Z</dcterms:created>
  <dcterms:modified xsi:type="dcterms:W3CDTF">2021-08-14T06:59:25Z</dcterms:modified>
  <dc:language>en-US</dc:language>
</cp:coreProperties>
</file>